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343" r:id="rId6"/>
    <p:sldId id="342" r:id="rId7"/>
    <p:sldId id="284" r:id="rId8"/>
    <p:sldId id="344" r:id="rId9"/>
    <p:sldId id="357" r:id="rId10"/>
    <p:sldId id="345" r:id="rId11"/>
    <p:sldId id="356" r:id="rId12"/>
    <p:sldId id="350" r:id="rId13"/>
    <p:sldId id="351" r:id="rId14"/>
    <p:sldId id="353" r:id="rId15"/>
    <p:sldId id="354" r:id="rId16"/>
    <p:sldId id="355" r:id="rId17"/>
    <p:sldId id="302" r:id="rId18"/>
  </p:sldIdLst>
  <p:sldSz cx="9144000" cy="6858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LLARD Leslie" initials="RL" lastIdx="55" clrIdx="0">
    <p:extLst>
      <p:ext uri="{19B8F6BF-5375-455C-9EA6-DF929625EA0E}">
        <p15:presenceInfo xmlns:p15="http://schemas.microsoft.com/office/powerpoint/2012/main" userId="S::leslie.robillard@cfecgc.fr::43115bee-7484-455b-887d-cd12cb55c120" providerId="AD"/>
      </p:ext>
    </p:extLst>
  </p:cmAuthor>
  <p:cmAuthor id="2" name="Sylvain ROUSSEAU" initials="" lastIdx="0" clrIdx="1"/>
  <p:cmAuthor id="3" name="DISPOT Mireille" initials="DM" lastIdx="1" clrIdx="2">
    <p:extLst>
      <p:ext uri="{19B8F6BF-5375-455C-9EA6-DF929625EA0E}">
        <p15:presenceInfo xmlns:p15="http://schemas.microsoft.com/office/powerpoint/2012/main" userId="S::mireille.dispot@cfecgc.fr::106d9104-976d-477d-be39-7e1a9f1e84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A9FDF-50AB-4345-B3DD-FB1832915DDA}" v="1" dt="2022-06-17T14:43:04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784B2-95B0-4B8A-8D0B-42BBDE1761C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A90D29-7DA6-4C15-B033-B373F55153F6}">
      <dgm:prSet phldrT="[Texte]"/>
      <dgm:spPr/>
      <dgm:t>
        <a:bodyPr/>
        <a:lstStyle/>
        <a:p>
          <a:r>
            <a:rPr lang="fr-FR" dirty="0"/>
            <a:t>Début 2021</a:t>
          </a:r>
        </a:p>
      </dgm:t>
    </dgm:pt>
    <dgm:pt modelId="{75FE806D-D81F-4EE7-8E0C-A802EF0DAB11}" type="parTrans" cxnId="{D2279240-971D-45C3-B6AB-5BCA5E802CD9}">
      <dgm:prSet/>
      <dgm:spPr/>
      <dgm:t>
        <a:bodyPr/>
        <a:lstStyle/>
        <a:p>
          <a:endParaRPr lang="fr-FR"/>
        </a:p>
      </dgm:t>
    </dgm:pt>
    <dgm:pt modelId="{2C7EC3A1-1B58-4621-A4AE-A9D0BF885820}" type="sibTrans" cxnId="{D2279240-971D-45C3-B6AB-5BCA5E802CD9}">
      <dgm:prSet/>
      <dgm:spPr/>
      <dgm:t>
        <a:bodyPr/>
        <a:lstStyle/>
        <a:p>
          <a:endParaRPr lang="fr-FR"/>
        </a:p>
      </dgm:t>
    </dgm:pt>
    <dgm:pt modelId="{B16B16E8-6F0C-40AD-9D64-35B8958B20D0}">
      <dgm:prSet phldrT="[Texte]"/>
      <dgm:spPr/>
      <dgm:t>
        <a:bodyPr/>
        <a:lstStyle/>
        <a:p>
          <a:r>
            <a:rPr lang="fr-FR" b="1" dirty="0"/>
            <a:t>Pour la CFE-CGC: </a:t>
          </a:r>
        </a:p>
        <a:p>
          <a:r>
            <a:rPr lang="fr-FR" b="1" dirty="0"/>
            <a:t>Sujet AT/MP</a:t>
          </a:r>
        </a:p>
        <a:p>
          <a:r>
            <a:rPr lang="fr-FR" b="1" dirty="0"/>
            <a:t>Non prioritaire</a:t>
          </a:r>
        </a:p>
      </dgm:t>
    </dgm:pt>
    <dgm:pt modelId="{816C40CC-0908-4FEF-A438-D823D401B5F4}" type="parTrans" cxnId="{DEB66BC6-1796-4C30-A697-98264498D10D}">
      <dgm:prSet/>
      <dgm:spPr/>
      <dgm:t>
        <a:bodyPr/>
        <a:lstStyle/>
        <a:p>
          <a:endParaRPr lang="fr-FR"/>
        </a:p>
      </dgm:t>
    </dgm:pt>
    <dgm:pt modelId="{F9010056-A9F8-4E72-A797-06CA7DEE560D}" type="sibTrans" cxnId="{DEB66BC6-1796-4C30-A697-98264498D10D}">
      <dgm:prSet/>
      <dgm:spPr/>
      <dgm:t>
        <a:bodyPr/>
        <a:lstStyle/>
        <a:p>
          <a:endParaRPr lang="fr-FR"/>
        </a:p>
      </dgm:t>
    </dgm:pt>
    <dgm:pt modelId="{F208CF33-D221-4AA2-8157-5D9DF78FCDA2}">
      <dgm:prSet phldrT="[Texte]"/>
      <dgm:spPr/>
      <dgm:t>
        <a:bodyPr/>
        <a:lstStyle/>
        <a:p>
          <a:r>
            <a:rPr lang="fr-FR" dirty="0"/>
            <a:t>Mai 2022</a:t>
          </a:r>
        </a:p>
      </dgm:t>
    </dgm:pt>
    <dgm:pt modelId="{D845E6D6-B602-4AFD-9992-81631DBF49E9}" type="parTrans" cxnId="{6032D770-3AB7-47A6-A9F0-6331410DA9DD}">
      <dgm:prSet/>
      <dgm:spPr/>
      <dgm:t>
        <a:bodyPr/>
        <a:lstStyle/>
        <a:p>
          <a:endParaRPr lang="fr-FR"/>
        </a:p>
      </dgm:t>
    </dgm:pt>
    <dgm:pt modelId="{53C3A51E-501A-4790-BB3E-7949758567B5}" type="sibTrans" cxnId="{6032D770-3AB7-47A6-A9F0-6331410DA9DD}">
      <dgm:prSet/>
      <dgm:spPr/>
      <dgm:t>
        <a:bodyPr/>
        <a:lstStyle/>
        <a:p>
          <a:endParaRPr lang="fr-FR"/>
        </a:p>
      </dgm:t>
    </dgm:pt>
    <dgm:pt modelId="{4BE28B7B-A1D5-49A5-AC46-3582CB1FEFE6}">
      <dgm:prSet phldrT="[Texte]" custT="1"/>
      <dgm:spPr/>
      <dgm:t>
        <a:bodyPr/>
        <a:lstStyle/>
        <a:p>
          <a:r>
            <a:rPr lang="fr-FR" sz="1200" b="1" dirty="0"/>
            <a:t>Refus par la CFE-CGC d’entrer en négociation si l’objectif est la remise  en cause des cotisations employeurs</a:t>
          </a:r>
        </a:p>
      </dgm:t>
    </dgm:pt>
    <dgm:pt modelId="{692744E4-DE69-4F01-B670-87F04B542AAE}" type="parTrans" cxnId="{70ED9ABD-CD3E-4AB5-A86F-5B5EB57E4564}">
      <dgm:prSet/>
      <dgm:spPr/>
      <dgm:t>
        <a:bodyPr/>
        <a:lstStyle/>
        <a:p>
          <a:endParaRPr lang="fr-FR"/>
        </a:p>
      </dgm:t>
    </dgm:pt>
    <dgm:pt modelId="{977DD5A9-2BB6-4A0F-BD71-A1F2DBEB11DA}" type="sibTrans" cxnId="{70ED9ABD-CD3E-4AB5-A86F-5B5EB57E4564}">
      <dgm:prSet/>
      <dgm:spPr/>
      <dgm:t>
        <a:bodyPr/>
        <a:lstStyle/>
        <a:p>
          <a:endParaRPr lang="fr-FR"/>
        </a:p>
      </dgm:t>
    </dgm:pt>
    <dgm:pt modelId="{E4FED920-7B17-4A70-8D40-81AEEE34CFD4}">
      <dgm:prSet phldrT="[Texte]"/>
      <dgm:spPr/>
      <dgm:t>
        <a:bodyPr/>
        <a:lstStyle/>
        <a:p>
          <a:r>
            <a:rPr lang="fr-FR" b="1" dirty="0"/>
            <a:t>Engagement pris par le  Président du MEDEF auprès du Président de la CFE-CGC</a:t>
          </a:r>
        </a:p>
      </dgm:t>
    </dgm:pt>
    <dgm:pt modelId="{5892EA13-0F7D-4B78-93E3-0268B12A1B94}" type="parTrans" cxnId="{6CF94830-3969-4731-A001-B03BE2C9E467}">
      <dgm:prSet/>
      <dgm:spPr/>
      <dgm:t>
        <a:bodyPr/>
        <a:lstStyle/>
        <a:p>
          <a:endParaRPr lang="fr-FR"/>
        </a:p>
      </dgm:t>
    </dgm:pt>
    <dgm:pt modelId="{B9FFB872-CBE5-49CD-B4EF-563C433A1A29}" type="sibTrans" cxnId="{6CF94830-3969-4731-A001-B03BE2C9E467}">
      <dgm:prSet/>
      <dgm:spPr/>
      <dgm:t>
        <a:bodyPr/>
        <a:lstStyle/>
        <a:p>
          <a:endParaRPr lang="fr-FR"/>
        </a:p>
      </dgm:t>
    </dgm:pt>
    <dgm:pt modelId="{AD451FA5-B98E-4405-A7E2-382A187875DD}">
      <dgm:prSet/>
      <dgm:spPr/>
      <dgm:t>
        <a:bodyPr/>
        <a:lstStyle/>
        <a:p>
          <a:r>
            <a:rPr lang="fr-FR" dirty="0"/>
            <a:t>Juin 2022</a:t>
          </a:r>
        </a:p>
      </dgm:t>
    </dgm:pt>
    <dgm:pt modelId="{694823BE-B60F-4543-A6C7-4F61F508DA34}" type="parTrans" cxnId="{FF20196D-33CA-4079-B997-C64EC21D16F2}">
      <dgm:prSet/>
      <dgm:spPr/>
      <dgm:t>
        <a:bodyPr/>
        <a:lstStyle/>
        <a:p>
          <a:endParaRPr lang="fr-FR"/>
        </a:p>
      </dgm:t>
    </dgm:pt>
    <dgm:pt modelId="{25DB7F08-4B3B-480B-B2CC-B3E1F7BA9970}" type="sibTrans" cxnId="{FF20196D-33CA-4079-B997-C64EC21D16F2}">
      <dgm:prSet/>
      <dgm:spPr/>
      <dgm:t>
        <a:bodyPr/>
        <a:lstStyle/>
        <a:p>
          <a:endParaRPr lang="fr-FR"/>
        </a:p>
      </dgm:t>
    </dgm:pt>
    <dgm:pt modelId="{30951129-FF6F-4632-AADA-AEC65D4E551C}">
      <dgm:prSet custT="1"/>
      <dgm:spPr/>
      <dgm:t>
        <a:bodyPr/>
        <a:lstStyle/>
        <a:p>
          <a:r>
            <a:rPr lang="fr-FR" sz="1400" b="1" dirty="0"/>
            <a:t>Début des rencontres paritaires</a:t>
          </a:r>
        </a:p>
      </dgm:t>
    </dgm:pt>
    <dgm:pt modelId="{977A2C93-C2C9-4A50-9501-C2B90639264C}" type="parTrans" cxnId="{80368A17-690E-4274-AEDB-C8B9B3004611}">
      <dgm:prSet/>
      <dgm:spPr/>
      <dgm:t>
        <a:bodyPr/>
        <a:lstStyle/>
        <a:p>
          <a:endParaRPr lang="fr-FR"/>
        </a:p>
      </dgm:t>
    </dgm:pt>
    <dgm:pt modelId="{DDDDE0B9-CB8D-426E-8088-5318C711AA9D}" type="sibTrans" cxnId="{80368A17-690E-4274-AEDB-C8B9B3004611}">
      <dgm:prSet/>
      <dgm:spPr/>
      <dgm:t>
        <a:bodyPr/>
        <a:lstStyle/>
        <a:p>
          <a:endParaRPr lang="fr-FR"/>
        </a:p>
      </dgm:t>
    </dgm:pt>
    <dgm:pt modelId="{777AB7BA-05A5-4697-88E5-9FE7455F2033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fr-FR" b="1" dirty="0"/>
            <a:t>A défaut de respect de cet engagement: retrait de la CFE-CGC de la négociation</a:t>
          </a:r>
        </a:p>
      </dgm:t>
    </dgm:pt>
    <dgm:pt modelId="{26A4D66C-8397-47EE-B9F1-A0AF5720AA1A}" type="parTrans" cxnId="{121F7702-EF2B-406F-A371-DCCEFB09CB71}">
      <dgm:prSet/>
      <dgm:spPr/>
      <dgm:t>
        <a:bodyPr/>
        <a:lstStyle/>
        <a:p>
          <a:endParaRPr lang="fr-FR"/>
        </a:p>
      </dgm:t>
    </dgm:pt>
    <dgm:pt modelId="{836355AB-8B4D-4B0C-9B5E-F11C93D62321}" type="sibTrans" cxnId="{121F7702-EF2B-406F-A371-DCCEFB09CB71}">
      <dgm:prSet/>
      <dgm:spPr/>
      <dgm:t>
        <a:bodyPr/>
        <a:lstStyle/>
        <a:p>
          <a:endParaRPr lang="fr-FR"/>
        </a:p>
      </dgm:t>
    </dgm:pt>
    <dgm:pt modelId="{24EC7BBA-0BB3-4C21-880D-086E231EFE91}" type="pres">
      <dgm:prSet presAssocID="{C8D784B2-95B0-4B8A-8D0B-42BBDE1761CA}" presName="list" presStyleCnt="0">
        <dgm:presLayoutVars>
          <dgm:dir/>
          <dgm:animLvl val="lvl"/>
        </dgm:presLayoutVars>
      </dgm:prSet>
      <dgm:spPr/>
    </dgm:pt>
    <dgm:pt modelId="{82A0E45A-2054-4E00-AA08-D6152A61CEB8}" type="pres">
      <dgm:prSet presAssocID="{DFA90D29-7DA6-4C15-B033-B373F55153F6}" presName="posSpace" presStyleCnt="0"/>
      <dgm:spPr/>
    </dgm:pt>
    <dgm:pt modelId="{74F45286-A16C-483E-B06D-D83599FBC2B8}" type="pres">
      <dgm:prSet presAssocID="{DFA90D29-7DA6-4C15-B033-B373F55153F6}" presName="vertFlow" presStyleCnt="0"/>
      <dgm:spPr/>
    </dgm:pt>
    <dgm:pt modelId="{5985B585-B68A-4B4F-87F1-3BDC64A48ABF}" type="pres">
      <dgm:prSet presAssocID="{DFA90D29-7DA6-4C15-B033-B373F55153F6}" presName="topSpace" presStyleCnt="0"/>
      <dgm:spPr/>
    </dgm:pt>
    <dgm:pt modelId="{ECA45322-C789-40E2-A79B-3A384FD8A9E6}" type="pres">
      <dgm:prSet presAssocID="{DFA90D29-7DA6-4C15-B033-B373F55153F6}" presName="firstComp" presStyleCnt="0"/>
      <dgm:spPr/>
    </dgm:pt>
    <dgm:pt modelId="{6AF635E8-78BE-4401-9E2F-B752277DC4AB}" type="pres">
      <dgm:prSet presAssocID="{DFA90D29-7DA6-4C15-B033-B373F55153F6}" presName="firstChild" presStyleLbl="bgAccFollowNode1" presStyleIdx="0" presStyleCnt="5"/>
      <dgm:spPr/>
    </dgm:pt>
    <dgm:pt modelId="{696C4811-BC48-4331-8D33-941FEA4E7830}" type="pres">
      <dgm:prSet presAssocID="{DFA90D29-7DA6-4C15-B033-B373F55153F6}" presName="firstChildTx" presStyleLbl="bgAccFollowNode1" presStyleIdx="0" presStyleCnt="5">
        <dgm:presLayoutVars>
          <dgm:bulletEnabled val="1"/>
        </dgm:presLayoutVars>
      </dgm:prSet>
      <dgm:spPr/>
    </dgm:pt>
    <dgm:pt modelId="{67E0104D-CDE4-4AE8-8E5F-3E8F3715225C}" type="pres">
      <dgm:prSet presAssocID="{DFA90D29-7DA6-4C15-B033-B373F55153F6}" presName="negSpace" presStyleCnt="0"/>
      <dgm:spPr/>
    </dgm:pt>
    <dgm:pt modelId="{C15E6F87-A852-4D01-B979-2287E039E731}" type="pres">
      <dgm:prSet presAssocID="{DFA90D29-7DA6-4C15-B033-B373F55153F6}" presName="circle" presStyleLbl="node1" presStyleIdx="0" presStyleCnt="3"/>
      <dgm:spPr/>
    </dgm:pt>
    <dgm:pt modelId="{7E00B606-E212-4905-A11C-3F8883F005A5}" type="pres">
      <dgm:prSet presAssocID="{2C7EC3A1-1B58-4621-A4AE-A9D0BF885820}" presName="transSpace" presStyleCnt="0"/>
      <dgm:spPr/>
    </dgm:pt>
    <dgm:pt modelId="{CBED4192-16BB-481F-9486-50F02D76FF78}" type="pres">
      <dgm:prSet presAssocID="{F208CF33-D221-4AA2-8157-5D9DF78FCDA2}" presName="posSpace" presStyleCnt="0"/>
      <dgm:spPr/>
    </dgm:pt>
    <dgm:pt modelId="{797944FB-2FE1-4F9B-90E0-64D03BEE2BFB}" type="pres">
      <dgm:prSet presAssocID="{F208CF33-D221-4AA2-8157-5D9DF78FCDA2}" presName="vertFlow" presStyleCnt="0"/>
      <dgm:spPr/>
    </dgm:pt>
    <dgm:pt modelId="{36329066-74D8-4795-81D2-3ED2C7EDEA7C}" type="pres">
      <dgm:prSet presAssocID="{F208CF33-D221-4AA2-8157-5D9DF78FCDA2}" presName="topSpace" presStyleCnt="0"/>
      <dgm:spPr/>
    </dgm:pt>
    <dgm:pt modelId="{24C061E0-4A4F-4C21-8F7E-CA4E41EAB661}" type="pres">
      <dgm:prSet presAssocID="{F208CF33-D221-4AA2-8157-5D9DF78FCDA2}" presName="firstComp" presStyleCnt="0"/>
      <dgm:spPr/>
    </dgm:pt>
    <dgm:pt modelId="{D50C4B62-E08F-4873-AB21-F2145715B5F0}" type="pres">
      <dgm:prSet presAssocID="{F208CF33-D221-4AA2-8157-5D9DF78FCDA2}" presName="firstChild" presStyleLbl="bgAccFollowNode1" presStyleIdx="1" presStyleCnt="5" custScaleX="99850" custScaleY="106810"/>
      <dgm:spPr/>
    </dgm:pt>
    <dgm:pt modelId="{95B0CA3C-8550-45A3-84E3-7765F93D940F}" type="pres">
      <dgm:prSet presAssocID="{F208CF33-D221-4AA2-8157-5D9DF78FCDA2}" presName="firstChildTx" presStyleLbl="bgAccFollowNode1" presStyleIdx="1" presStyleCnt="5">
        <dgm:presLayoutVars>
          <dgm:bulletEnabled val="1"/>
        </dgm:presLayoutVars>
      </dgm:prSet>
      <dgm:spPr/>
    </dgm:pt>
    <dgm:pt modelId="{84C83ECB-74AB-4395-B411-6E5C55F39F41}" type="pres">
      <dgm:prSet presAssocID="{E4FED920-7B17-4A70-8D40-81AEEE34CFD4}" presName="comp" presStyleCnt="0"/>
      <dgm:spPr/>
    </dgm:pt>
    <dgm:pt modelId="{1F10995B-74F1-43FF-9E65-54A0175E871C}" type="pres">
      <dgm:prSet presAssocID="{E4FED920-7B17-4A70-8D40-81AEEE34CFD4}" presName="child" presStyleLbl="bgAccFollowNode1" presStyleIdx="2" presStyleCnt="5"/>
      <dgm:spPr/>
    </dgm:pt>
    <dgm:pt modelId="{BDB7AFDD-EB64-4BA6-906C-A175A58D7CF7}" type="pres">
      <dgm:prSet presAssocID="{E4FED920-7B17-4A70-8D40-81AEEE34CFD4}" presName="childTx" presStyleLbl="bgAccFollowNode1" presStyleIdx="2" presStyleCnt="5">
        <dgm:presLayoutVars>
          <dgm:bulletEnabled val="1"/>
        </dgm:presLayoutVars>
      </dgm:prSet>
      <dgm:spPr/>
    </dgm:pt>
    <dgm:pt modelId="{A7C2AE93-A21E-4255-BEAB-224F8283C05D}" type="pres">
      <dgm:prSet presAssocID="{777AB7BA-05A5-4697-88E5-9FE7455F2033}" presName="comp" presStyleCnt="0"/>
      <dgm:spPr/>
    </dgm:pt>
    <dgm:pt modelId="{746AF1B5-C41B-4B62-A472-B2C1E164166D}" type="pres">
      <dgm:prSet presAssocID="{777AB7BA-05A5-4697-88E5-9FE7455F2033}" presName="child" presStyleLbl="bgAccFollowNode1" presStyleIdx="3" presStyleCnt="5"/>
      <dgm:spPr/>
    </dgm:pt>
    <dgm:pt modelId="{9DF78F7B-8BC8-4A64-B1EA-3652C92C7CA9}" type="pres">
      <dgm:prSet presAssocID="{777AB7BA-05A5-4697-88E5-9FE7455F2033}" presName="childTx" presStyleLbl="bgAccFollowNode1" presStyleIdx="3" presStyleCnt="5">
        <dgm:presLayoutVars>
          <dgm:bulletEnabled val="1"/>
        </dgm:presLayoutVars>
      </dgm:prSet>
      <dgm:spPr/>
    </dgm:pt>
    <dgm:pt modelId="{F20076D3-99CD-4FF1-AA0B-7BE67E1EB0C9}" type="pres">
      <dgm:prSet presAssocID="{F208CF33-D221-4AA2-8157-5D9DF78FCDA2}" presName="negSpace" presStyleCnt="0"/>
      <dgm:spPr/>
    </dgm:pt>
    <dgm:pt modelId="{185B0A3E-B273-47FE-B83B-4519C7333EA6}" type="pres">
      <dgm:prSet presAssocID="{F208CF33-D221-4AA2-8157-5D9DF78FCDA2}" presName="circle" presStyleLbl="node1" presStyleIdx="1" presStyleCnt="3"/>
      <dgm:spPr/>
    </dgm:pt>
    <dgm:pt modelId="{64D286CF-B30A-430E-8535-4EDE8B02EA65}" type="pres">
      <dgm:prSet presAssocID="{53C3A51E-501A-4790-BB3E-7949758567B5}" presName="transSpace" presStyleCnt="0"/>
      <dgm:spPr/>
    </dgm:pt>
    <dgm:pt modelId="{66F7FA71-BDF1-4845-8461-3AB8FB6B5F83}" type="pres">
      <dgm:prSet presAssocID="{AD451FA5-B98E-4405-A7E2-382A187875DD}" presName="posSpace" presStyleCnt="0"/>
      <dgm:spPr/>
    </dgm:pt>
    <dgm:pt modelId="{4AAF0A37-A86D-468C-8243-71657629677B}" type="pres">
      <dgm:prSet presAssocID="{AD451FA5-B98E-4405-A7E2-382A187875DD}" presName="vertFlow" presStyleCnt="0"/>
      <dgm:spPr/>
    </dgm:pt>
    <dgm:pt modelId="{78EA3EF4-99C4-4C66-B949-6150FCEF91C0}" type="pres">
      <dgm:prSet presAssocID="{AD451FA5-B98E-4405-A7E2-382A187875DD}" presName="topSpace" presStyleCnt="0"/>
      <dgm:spPr/>
    </dgm:pt>
    <dgm:pt modelId="{9EB4A62F-2B40-4357-8746-BA5AC901E58D}" type="pres">
      <dgm:prSet presAssocID="{AD451FA5-B98E-4405-A7E2-382A187875DD}" presName="firstComp" presStyleCnt="0"/>
      <dgm:spPr/>
    </dgm:pt>
    <dgm:pt modelId="{492E1D3F-ADEC-45DF-8096-7B0083E8397C}" type="pres">
      <dgm:prSet presAssocID="{AD451FA5-B98E-4405-A7E2-382A187875DD}" presName="firstChild" presStyleLbl="bgAccFollowNode1" presStyleIdx="4" presStyleCnt="5"/>
      <dgm:spPr/>
    </dgm:pt>
    <dgm:pt modelId="{8E614618-AB6E-46C2-8F20-AB53C440854C}" type="pres">
      <dgm:prSet presAssocID="{AD451FA5-B98E-4405-A7E2-382A187875DD}" presName="firstChildTx" presStyleLbl="bgAccFollowNode1" presStyleIdx="4" presStyleCnt="5">
        <dgm:presLayoutVars>
          <dgm:bulletEnabled val="1"/>
        </dgm:presLayoutVars>
      </dgm:prSet>
      <dgm:spPr/>
    </dgm:pt>
    <dgm:pt modelId="{060ACAAC-A011-448C-A7C1-F07CCC914AE1}" type="pres">
      <dgm:prSet presAssocID="{AD451FA5-B98E-4405-A7E2-382A187875DD}" presName="negSpace" presStyleCnt="0"/>
      <dgm:spPr/>
    </dgm:pt>
    <dgm:pt modelId="{46E80DA4-06FD-40FF-B115-1C2A8892596D}" type="pres">
      <dgm:prSet presAssocID="{AD451FA5-B98E-4405-A7E2-382A187875DD}" presName="circle" presStyleLbl="node1" presStyleIdx="2" presStyleCnt="3"/>
      <dgm:spPr/>
    </dgm:pt>
  </dgm:ptLst>
  <dgm:cxnLst>
    <dgm:cxn modelId="{121F7702-EF2B-406F-A371-DCCEFB09CB71}" srcId="{F208CF33-D221-4AA2-8157-5D9DF78FCDA2}" destId="{777AB7BA-05A5-4697-88E5-9FE7455F2033}" srcOrd="2" destOrd="0" parTransId="{26A4D66C-8397-47EE-B9F1-A0AF5720AA1A}" sibTransId="{836355AB-8B4D-4B0C-9B5E-F11C93D62321}"/>
    <dgm:cxn modelId="{80368A17-690E-4274-AEDB-C8B9B3004611}" srcId="{AD451FA5-B98E-4405-A7E2-382A187875DD}" destId="{30951129-FF6F-4632-AADA-AEC65D4E551C}" srcOrd="0" destOrd="0" parTransId="{977A2C93-C2C9-4A50-9501-C2B90639264C}" sibTransId="{DDDDE0B9-CB8D-426E-8088-5318C711AA9D}"/>
    <dgm:cxn modelId="{6CF94830-3969-4731-A001-B03BE2C9E467}" srcId="{F208CF33-D221-4AA2-8157-5D9DF78FCDA2}" destId="{E4FED920-7B17-4A70-8D40-81AEEE34CFD4}" srcOrd="1" destOrd="0" parTransId="{5892EA13-0F7D-4B78-93E3-0268B12A1B94}" sibTransId="{B9FFB872-CBE5-49CD-B4EF-563C433A1A29}"/>
    <dgm:cxn modelId="{70459B31-E0A8-4835-9C06-44F83EBC7283}" type="presOf" srcId="{30951129-FF6F-4632-AADA-AEC65D4E551C}" destId="{492E1D3F-ADEC-45DF-8096-7B0083E8397C}" srcOrd="0" destOrd="0" presId="urn:microsoft.com/office/officeart/2005/8/layout/hList9"/>
    <dgm:cxn modelId="{0756903D-5AD5-4F6B-A2B4-99838DFDF43D}" type="presOf" srcId="{B16B16E8-6F0C-40AD-9D64-35B8958B20D0}" destId="{6AF635E8-78BE-4401-9E2F-B752277DC4AB}" srcOrd="0" destOrd="0" presId="urn:microsoft.com/office/officeart/2005/8/layout/hList9"/>
    <dgm:cxn modelId="{D2279240-971D-45C3-B6AB-5BCA5E802CD9}" srcId="{C8D784B2-95B0-4B8A-8D0B-42BBDE1761CA}" destId="{DFA90D29-7DA6-4C15-B033-B373F55153F6}" srcOrd="0" destOrd="0" parTransId="{75FE806D-D81F-4EE7-8E0C-A802EF0DAB11}" sibTransId="{2C7EC3A1-1B58-4621-A4AE-A9D0BF885820}"/>
    <dgm:cxn modelId="{FD0BFB42-19A5-4F65-8EAC-10B1D8F5F395}" type="presOf" srcId="{B16B16E8-6F0C-40AD-9D64-35B8958B20D0}" destId="{696C4811-BC48-4331-8D33-941FEA4E7830}" srcOrd="1" destOrd="0" presId="urn:microsoft.com/office/officeart/2005/8/layout/hList9"/>
    <dgm:cxn modelId="{9F8FF64B-FFE6-4956-A45E-AEB276277730}" type="presOf" srcId="{30951129-FF6F-4632-AADA-AEC65D4E551C}" destId="{8E614618-AB6E-46C2-8F20-AB53C440854C}" srcOrd="1" destOrd="0" presId="urn:microsoft.com/office/officeart/2005/8/layout/hList9"/>
    <dgm:cxn modelId="{FF20196D-33CA-4079-B997-C64EC21D16F2}" srcId="{C8D784B2-95B0-4B8A-8D0B-42BBDE1761CA}" destId="{AD451FA5-B98E-4405-A7E2-382A187875DD}" srcOrd="2" destOrd="0" parTransId="{694823BE-B60F-4543-A6C7-4F61F508DA34}" sibTransId="{25DB7F08-4B3B-480B-B2CC-B3E1F7BA9970}"/>
    <dgm:cxn modelId="{6032D770-3AB7-47A6-A9F0-6331410DA9DD}" srcId="{C8D784B2-95B0-4B8A-8D0B-42BBDE1761CA}" destId="{F208CF33-D221-4AA2-8157-5D9DF78FCDA2}" srcOrd="1" destOrd="0" parTransId="{D845E6D6-B602-4AFD-9992-81631DBF49E9}" sibTransId="{53C3A51E-501A-4790-BB3E-7949758567B5}"/>
    <dgm:cxn modelId="{45E87753-30BD-4957-AB47-FF3A9DF7AE9B}" type="presOf" srcId="{4BE28B7B-A1D5-49A5-AC46-3582CB1FEFE6}" destId="{95B0CA3C-8550-45A3-84E3-7765F93D940F}" srcOrd="1" destOrd="0" presId="urn:microsoft.com/office/officeart/2005/8/layout/hList9"/>
    <dgm:cxn modelId="{20BB9A87-2E0E-4166-B5A2-E1939A9E12F6}" type="presOf" srcId="{DFA90D29-7DA6-4C15-B033-B373F55153F6}" destId="{C15E6F87-A852-4D01-B979-2287E039E731}" srcOrd="0" destOrd="0" presId="urn:microsoft.com/office/officeart/2005/8/layout/hList9"/>
    <dgm:cxn modelId="{4AC0979A-DD9D-4C2E-9FF1-895943CA794F}" type="presOf" srcId="{777AB7BA-05A5-4697-88E5-9FE7455F2033}" destId="{746AF1B5-C41B-4B62-A472-B2C1E164166D}" srcOrd="0" destOrd="0" presId="urn:microsoft.com/office/officeart/2005/8/layout/hList9"/>
    <dgm:cxn modelId="{9DE6A09B-2D95-47A9-87EA-0ED8C612720B}" type="presOf" srcId="{C8D784B2-95B0-4B8A-8D0B-42BBDE1761CA}" destId="{24EC7BBA-0BB3-4C21-880D-086E231EFE91}" srcOrd="0" destOrd="0" presId="urn:microsoft.com/office/officeart/2005/8/layout/hList9"/>
    <dgm:cxn modelId="{5F5E8DB9-1395-4007-8698-5C735297604E}" type="presOf" srcId="{E4FED920-7B17-4A70-8D40-81AEEE34CFD4}" destId="{BDB7AFDD-EB64-4BA6-906C-A175A58D7CF7}" srcOrd="1" destOrd="0" presId="urn:microsoft.com/office/officeart/2005/8/layout/hList9"/>
    <dgm:cxn modelId="{70ED9ABD-CD3E-4AB5-A86F-5B5EB57E4564}" srcId="{F208CF33-D221-4AA2-8157-5D9DF78FCDA2}" destId="{4BE28B7B-A1D5-49A5-AC46-3582CB1FEFE6}" srcOrd="0" destOrd="0" parTransId="{692744E4-DE69-4F01-B670-87F04B542AAE}" sibTransId="{977DD5A9-2BB6-4A0F-BD71-A1F2DBEB11DA}"/>
    <dgm:cxn modelId="{BA660ABF-EEA7-49BE-912C-7C21F5ACE859}" type="presOf" srcId="{777AB7BA-05A5-4697-88E5-9FE7455F2033}" destId="{9DF78F7B-8BC8-4A64-B1EA-3652C92C7CA9}" srcOrd="1" destOrd="0" presId="urn:microsoft.com/office/officeart/2005/8/layout/hList9"/>
    <dgm:cxn modelId="{DEB66BC6-1796-4C30-A697-98264498D10D}" srcId="{DFA90D29-7DA6-4C15-B033-B373F55153F6}" destId="{B16B16E8-6F0C-40AD-9D64-35B8958B20D0}" srcOrd="0" destOrd="0" parTransId="{816C40CC-0908-4FEF-A438-D823D401B5F4}" sibTransId="{F9010056-A9F8-4E72-A797-06CA7DEE560D}"/>
    <dgm:cxn modelId="{80AFC5CE-920F-4D9C-9E9B-83CE3D501BB1}" type="presOf" srcId="{E4FED920-7B17-4A70-8D40-81AEEE34CFD4}" destId="{1F10995B-74F1-43FF-9E65-54A0175E871C}" srcOrd="0" destOrd="0" presId="urn:microsoft.com/office/officeart/2005/8/layout/hList9"/>
    <dgm:cxn modelId="{D3B7CFD4-C086-41D3-A760-3BA329A50D05}" type="presOf" srcId="{4BE28B7B-A1D5-49A5-AC46-3582CB1FEFE6}" destId="{D50C4B62-E08F-4873-AB21-F2145715B5F0}" srcOrd="0" destOrd="0" presId="urn:microsoft.com/office/officeart/2005/8/layout/hList9"/>
    <dgm:cxn modelId="{C5EBCDD7-3DDB-479C-9943-FE366E97EB0E}" type="presOf" srcId="{F208CF33-D221-4AA2-8157-5D9DF78FCDA2}" destId="{185B0A3E-B273-47FE-B83B-4519C7333EA6}" srcOrd="0" destOrd="0" presId="urn:microsoft.com/office/officeart/2005/8/layout/hList9"/>
    <dgm:cxn modelId="{CE94EBEC-CF9B-4882-AEFD-4650315EF3C8}" type="presOf" srcId="{AD451FA5-B98E-4405-A7E2-382A187875DD}" destId="{46E80DA4-06FD-40FF-B115-1C2A8892596D}" srcOrd="0" destOrd="0" presId="urn:microsoft.com/office/officeart/2005/8/layout/hList9"/>
    <dgm:cxn modelId="{3AFC8227-5A75-4DFC-92E4-A4B34BC01101}" type="presParOf" srcId="{24EC7BBA-0BB3-4C21-880D-086E231EFE91}" destId="{82A0E45A-2054-4E00-AA08-D6152A61CEB8}" srcOrd="0" destOrd="0" presId="urn:microsoft.com/office/officeart/2005/8/layout/hList9"/>
    <dgm:cxn modelId="{7B7B4F59-0F83-493D-AE62-AFB654515E61}" type="presParOf" srcId="{24EC7BBA-0BB3-4C21-880D-086E231EFE91}" destId="{74F45286-A16C-483E-B06D-D83599FBC2B8}" srcOrd="1" destOrd="0" presId="urn:microsoft.com/office/officeart/2005/8/layout/hList9"/>
    <dgm:cxn modelId="{EE6E4E0D-5812-4317-A23F-BF57E82014D6}" type="presParOf" srcId="{74F45286-A16C-483E-B06D-D83599FBC2B8}" destId="{5985B585-B68A-4B4F-87F1-3BDC64A48ABF}" srcOrd="0" destOrd="0" presId="urn:microsoft.com/office/officeart/2005/8/layout/hList9"/>
    <dgm:cxn modelId="{80AF22D1-154F-4C58-8E3C-D56BBB0E69C7}" type="presParOf" srcId="{74F45286-A16C-483E-B06D-D83599FBC2B8}" destId="{ECA45322-C789-40E2-A79B-3A384FD8A9E6}" srcOrd="1" destOrd="0" presId="urn:microsoft.com/office/officeart/2005/8/layout/hList9"/>
    <dgm:cxn modelId="{8EDFE410-D88B-4B21-B6E3-1CA5C0573128}" type="presParOf" srcId="{ECA45322-C789-40E2-A79B-3A384FD8A9E6}" destId="{6AF635E8-78BE-4401-9E2F-B752277DC4AB}" srcOrd="0" destOrd="0" presId="urn:microsoft.com/office/officeart/2005/8/layout/hList9"/>
    <dgm:cxn modelId="{8E91FFA3-AA24-41AD-A54F-C48BBB157A6F}" type="presParOf" srcId="{ECA45322-C789-40E2-A79B-3A384FD8A9E6}" destId="{696C4811-BC48-4331-8D33-941FEA4E7830}" srcOrd="1" destOrd="0" presId="urn:microsoft.com/office/officeart/2005/8/layout/hList9"/>
    <dgm:cxn modelId="{992AD95F-61C7-42B2-BE5C-910DDFB3F4F4}" type="presParOf" srcId="{24EC7BBA-0BB3-4C21-880D-086E231EFE91}" destId="{67E0104D-CDE4-4AE8-8E5F-3E8F3715225C}" srcOrd="2" destOrd="0" presId="urn:microsoft.com/office/officeart/2005/8/layout/hList9"/>
    <dgm:cxn modelId="{C8616416-9BED-4D44-A31A-2048A59FA93D}" type="presParOf" srcId="{24EC7BBA-0BB3-4C21-880D-086E231EFE91}" destId="{C15E6F87-A852-4D01-B979-2287E039E731}" srcOrd="3" destOrd="0" presId="urn:microsoft.com/office/officeart/2005/8/layout/hList9"/>
    <dgm:cxn modelId="{E4F97A05-C5CB-41BF-A947-DC54F698F6EE}" type="presParOf" srcId="{24EC7BBA-0BB3-4C21-880D-086E231EFE91}" destId="{7E00B606-E212-4905-A11C-3F8883F005A5}" srcOrd="4" destOrd="0" presId="urn:microsoft.com/office/officeart/2005/8/layout/hList9"/>
    <dgm:cxn modelId="{A7E584FA-56E8-4A8B-98F1-D2C76FCEE553}" type="presParOf" srcId="{24EC7BBA-0BB3-4C21-880D-086E231EFE91}" destId="{CBED4192-16BB-481F-9486-50F02D76FF78}" srcOrd="5" destOrd="0" presId="urn:microsoft.com/office/officeart/2005/8/layout/hList9"/>
    <dgm:cxn modelId="{CD9EA4F9-F247-481B-8380-31A76690BFE4}" type="presParOf" srcId="{24EC7BBA-0BB3-4C21-880D-086E231EFE91}" destId="{797944FB-2FE1-4F9B-90E0-64D03BEE2BFB}" srcOrd="6" destOrd="0" presId="urn:microsoft.com/office/officeart/2005/8/layout/hList9"/>
    <dgm:cxn modelId="{986C11A9-B537-42AF-A7EF-7D573958D34F}" type="presParOf" srcId="{797944FB-2FE1-4F9B-90E0-64D03BEE2BFB}" destId="{36329066-74D8-4795-81D2-3ED2C7EDEA7C}" srcOrd="0" destOrd="0" presId="urn:microsoft.com/office/officeart/2005/8/layout/hList9"/>
    <dgm:cxn modelId="{000B1884-606C-4966-AF0A-4AAA43B67324}" type="presParOf" srcId="{797944FB-2FE1-4F9B-90E0-64D03BEE2BFB}" destId="{24C061E0-4A4F-4C21-8F7E-CA4E41EAB661}" srcOrd="1" destOrd="0" presId="urn:microsoft.com/office/officeart/2005/8/layout/hList9"/>
    <dgm:cxn modelId="{A89A8BA6-19A3-406F-8640-B151D37D53E3}" type="presParOf" srcId="{24C061E0-4A4F-4C21-8F7E-CA4E41EAB661}" destId="{D50C4B62-E08F-4873-AB21-F2145715B5F0}" srcOrd="0" destOrd="0" presId="urn:microsoft.com/office/officeart/2005/8/layout/hList9"/>
    <dgm:cxn modelId="{0AC8194F-61C2-4AE2-BABC-22AB499B6A41}" type="presParOf" srcId="{24C061E0-4A4F-4C21-8F7E-CA4E41EAB661}" destId="{95B0CA3C-8550-45A3-84E3-7765F93D940F}" srcOrd="1" destOrd="0" presId="urn:microsoft.com/office/officeart/2005/8/layout/hList9"/>
    <dgm:cxn modelId="{539C49C5-8EB8-4056-AF50-F0E29141EB8B}" type="presParOf" srcId="{797944FB-2FE1-4F9B-90E0-64D03BEE2BFB}" destId="{84C83ECB-74AB-4395-B411-6E5C55F39F41}" srcOrd="2" destOrd="0" presId="urn:microsoft.com/office/officeart/2005/8/layout/hList9"/>
    <dgm:cxn modelId="{CFDF4AC8-144C-4E0E-AC2B-52351FB319C8}" type="presParOf" srcId="{84C83ECB-74AB-4395-B411-6E5C55F39F41}" destId="{1F10995B-74F1-43FF-9E65-54A0175E871C}" srcOrd="0" destOrd="0" presId="urn:microsoft.com/office/officeart/2005/8/layout/hList9"/>
    <dgm:cxn modelId="{7FE3D636-6524-4A16-918C-782E79A94584}" type="presParOf" srcId="{84C83ECB-74AB-4395-B411-6E5C55F39F41}" destId="{BDB7AFDD-EB64-4BA6-906C-A175A58D7CF7}" srcOrd="1" destOrd="0" presId="urn:microsoft.com/office/officeart/2005/8/layout/hList9"/>
    <dgm:cxn modelId="{85FE3C66-BE78-4F93-86AB-2F601E3791A5}" type="presParOf" srcId="{797944FB-2FE1-4F9B-90E0-64D03BEE2BFB}" destId="{A7C2AE93-A21E-4255-BEAB-224F8283C05D}" srcOrd="3" destOrd="0" presId="urn:microsoft.com/office/officeart/2005/8/layout/hList9"/>
    <dgm:cxn modelId="{0E2D13C3-D6CB-41F1-BF43-B27A245C4F9A}" type="presParOf" srcId="{A7C2AE93-A21E-4255-BEAB-224F8283C05D}" destId="{746AF1B5-C41B-4B62-A472-B2C1E164166D}" srcOrd="0" destOrd="0" presId="urn:microsoft.com/office/officeart/2005/8/layout/hList9"/>
    <dgm:cxn modelId="{14652680-EB06-4800-9A8B-374E02CE02E5}" type="presParOf" srcId="{A7C2AE93-A21E-4255-BEAB-224F8283C05D}" destId="{9DF78F7B-8BC8-4A64-B1EA-3652C92C7CA9}" srcOrd="1" destOrd="0" presId="urn:microsoft.com/office/officeart/2005/8/layout/hList9"/>
    <dgm:cxn modelId="{B81D7104-3119-41E0-A497-ED73D5450769}" type="presParOf" srcId="{24EC7BBA-0BB3-4C21-880D-086E231EFE91}" destId="{F20076D3-99CD-4FF1-AA0B-7BE67E1EB0C9}" srcOrd="7" destOrd="0" presId="urn:microsoft.com/office/officeart/2005/8/layout/hList9"/>
    <dgm:cxn modelId="{F0BC38CB-261E-4B95-89E7-D35B5B12DE53}" type="presParOf" srcId="{24EC7BBA-0BB3-4C21-880D-086E231EFE91}" destId="{185B0A3E-B273-47FE-B83B-4519C7333EA6}" srcOrd="8" destOrd="0" presId="urn:microsoft.com/office/officeart/2005/8/layout/hList9"/>
    <dgm:cxn modelId="{6D0C30BA-3381-4472-BA46-E808126D4BB8}" type="presParOf" srcId="{24EC7BBA-0BB3-4C21-880D-086E231EFE91}" destId="{64D286CF-B30A-430E-8535-4EDE8B02EA65}" srcOrd="9" destOrd="0" presId="urn:microsoft.com/office/officeart/2005/8/layout/hList9"/>
    <dgm:cxn modelId="{58BCB024-537E-424F-81C2-0A1560AB7CAC}" type="presParOf" srcId="{24EC7BBA-0BB3-4C21-880D-086E231EFE91}" destId="{66F7FA71-BDF1-4845-8461-3AB8FB6B5F83}" srcOrd="10" destOrd="0" presId="urn:microsoft.com/office/officeart/2005/8/layout/hList9"/>
    <dgm:cxn modelId="{7B6BBC90-0248-4848-8D6D-D9E61B2CF802}" type="presParOf" srcId="{24EC7BBA-0BB3-4C21-880D-086E231EFE91}" destId="{4AAF0A37-A86D-468C-8243-71657629677B}" srcOrd="11" destOrd="0" presId="urn:microsoft.com/office/officeart/2005/8/layout/hList9"/>
    <dgm:cxn modelId="{DCAD23FE-C608-4306-A8C3-41616B65C4AE}" type="presParOf" srcId="{4AAF0A37-A86D-468C-8243-71657629677B}" destId="{78EA3EF4-99C4-4C66-B949-6150FCEF91C0}" srcOrd="0" destOrd="0" presId="urn:microsoft.com/office/officeart/2005/8/layout/hList9"/>
    <dgm:cxn modelId="{64CF7E79-9A1E-4C57-B889-C1317C337622}" type="presParOf" srcId="{4AAF0A37-A86D-468C-8243-71657629677B}" destId="{9EB4A62F-2B40-4357-8746-BA5AC901E58D}" srcOrd="1" destOrd="0" presId="urn:microsoft.com/office/officeart/2005/8/layout/hList9"/>
    <dgm:cxn modelId="{C9AC682A-80D2-407B-9C8C-D73BF1699E5A}" type="presParOf" srcId="{9EB4A62F-2B40-4357-8746-BA5AC901E58D}" destId="{492E1D3F-ADEC-45DF-8096-7B0083E8397C}" srcOrd="0" destOrd="0" presId="urn:microsoft.com/office/officeart/2005/8/layout/hList9"/>
    <dgm:cxn modelId="{2AE5137E-44DD-4FE0-9A63-EB698B350140}" type="presParOf" srcId="{9EB4A62F-2B40-4357-8746-BA5AC901E58D}" destId="{8E614618-AB6E-46C2-8F20-AB53C440854C}" srcOrd="1" destOrd="0" presId="urn:microsoft.com/office/officeart/2005/8/layout/hList9"/>
    <dgm:cxn modelId="{7937B37D-D746-46BA-8062-71FDAD531BC5}" type="presParOf" srcId="{24EC7BBA-0BB3-4C21-880D-086E231EFE91}" destId="{060ACAAC-A011-448C-A7C1-F07CCC914AE1}" srcOrd="12" destOrd="0" presId="urn:microsoft.com/office/officeart/2005/8/layout/hList9"/>
    <dgm:cxn modelId="{878EB0A7-3A24-47F2-B340-3C6A0D9E8EEC}" type="presParOf" srcId="{24EC7BBA-0BB3-4C21-880D-086E231EFE91}" destId="{46E80DA4-06FD-40FF-B115-1C2A8892596D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1A5246-CD2A-4383-90CA-953545A2271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790330F-D41F-49BB-9B95-8EF05B3EBF72}">
      <dgm:prSet phldrT="[Texte]"/>
      <dgm:spPr/>
      <dgm:t>
        <a:bodyPr/>
        <a:lstStyle/>
        <a:p>
          <a:r>
            <a:rPr lang="fr-FR" dirty="0"/>
            <a:t>Lieu de réunion</a:t>
          </a:r>
        </a:p>
      </dgm:t>
    </dgm:pt>
    <dgm:pt modelId="{A8E3D0B0-6974-441E-9BD6-9212E1A8D95D}" type="parTrans" cxnId="{667F5C83-2995-46F4-B1BE-341B0D06F88E}">
      <dgm:prSet/>
      <dgm:spPr/>
      <dgm:t>
        <a:bodyPr/>
        <a:lstStyle/>
        <a:p>
          <a:endParaRPr lang="fr-FR"/>
        </a:p>
      </dgm:t>
    </dgm:pt>
    <dgm:pt modelId="{F6599A93-8312-4CA9-B872-D69E331193AC}" type="sibTrans" cxnId="{667F5C83-2995-46F4-B1BE-341B0D06F88E}">
      <dgm:prSet/>
      <dgm:spPr/>
      <dgm:t>
        <a:bodyPr/>
        <a:lstStyle/>
        <a:p>
          <a:endParaRPr lang="fr-FR"/>
        </a:p>
      </dgm:t>
    </dgm:pt>
    <dgm:pt modelId="{3EBB37C3-455D-4447-83AD-D7F2C0682E5F}">
      <dgm:prSet phldrT="[Texte]"/>
      <dgm:spPr/>
      <dgm:t>
        <a:bodyPr/>
        <a:lstStyle/>
        <a:p>
          <a:r>
            <a:rPr lang="fr-FR" dirty="0"/>
            <a:t>Composition des délégations</a:t>
          </a:r>
        </a:p>
      </dgm:t>
    </dgm:pt>
    <dgm:pt modelId="{4602CF39-2501-4CC5-8EA4-9962C1BF0363}" type="parTrans" cxnId="{903F9FC9-739B-4504-8C57-62E430C32EA9}">
      <dgm:prSet/>
      <dgm:spPr/>
      <dgm:t>
        <a:bodyPr/>
        <a:lstStyle/>
        <a:p>
          <a:endParaRPr lang="fr-FR"/>
        </a:p>
      </dgm:t>
    </dgm:pt>
    <dgm:pt modelId="{004C1533-2730-463A-8DDB-1974957E8149}" type="sibTrans" cxnId="{903F9FC9-739B-4504-8C57-62E430C32EA9}">
      <dgm:prSet/>
      <dgm:spPr/>
      <dgm:t>
        <a:bodyPr/>
        <a:lstStyle/>
        <a:p>
          <a:endParaRPr lang="fr-FR"/>
        </a:p>
      </dgm:t>
    </dgm:pt>
    <dgm:pt modelId="{F0BD9FEA-51B2-4E24-A6C4-B56F66763A4D}">
      <dgm:prSet phldrT="[Texte]"/>
      <dgm:spPr/>
      <dgm:t>
        <a:bodyPr/>
        <a:lstStyle/>
        <a:p>
          <a:r>
            <a:rPr lang="fr-FR" dirty="0"/>
            <a:t>Définition de la méthode pour cadrer le périmètre</a:t>
          </a:r>
        </a:p>
      </dgm:t>
    </dgm:pt>
    <dgm:pt modelId="{DCC59ADF-4721-4B6F-9C7D-279DD9FDC302}" type="parTrans" cxnId="{07EB627E-C18B-44A1-AB61-9139716C5992}">
      <dgm:prSet/>
      <dgm:spPr/>
      <dgm:t>
        <a:bodyPr/>
        <a:lstStyle/>
        <a:p>
          <a:endParaRPr lang="fr-FR"/>
        </a:p>
      </dgm:t>
    </dgm:pt>
    <dgm:pt modelId="{D3024ABF-FBBB-49DF-9DDC-B380AF37600B}" type="sibTrans" cxnId="{07EB627E-C18B-44A1-AB61-9139716C5992}">
      <dgm:prSet/>
      <dgm:spPr/>
      <dgm:t>
        <a:bodyPr/>
        <a:lstStyle/>
        <a:p>
          <a:endParaRPr lang="fr-FR"/>
        </a:p>
      </dgm:t>
    </dgm:pt>
    <dgm:pt modelId="{E51E185B-8586-4294-B4A5-930EEAFF00F2}">
      <dgm:prSet phldrT="[Texte]"/>
      <dgm:spPr/>
      <dgm:t>
        <a:bodyPr/>
        <a:lstStyle/>
        <a:p>
          <a:r>
            <a:rPr lang="fr-FR" dirty="0"/>
            <a:t>Fixation de l’agenda</a:t>
          </a:r>
        </a:p>
      </dgm:t>
    </dgm:pt>
    <dgm:pt modelId="{751661E5-E54F-4F35-AB61-9AA49E3CC810}" type="parTrans" cxnId="{5873C7F0-DE92-45A6-AF7B-81DAF8B14BBB}">
      <dgm:prSet/>
      <dgm:spPr/>
      <dgm:t>
        <a:bodyPr/>
        <a:lstStyle/>
        <a:p>
          <a:endParaRPr lang="fr-FR"/>
        </a:p>
      </dgm:t>
    </dgm:pt>
    <dgm:pt modelId="{BA6EC156-2A50-4AF4-92DD-DF11DA26A62E}" type="sibTrans" cxnId="{5873C7F0-DE92-45A6-AF7B-81DAF8B14BBB}">
      <dgm:prSet/>
      <dgm:spPr/>
      <dgm:t>
        <a:bodyPr/>
        <a:lstStyle/>
        <a:p>
          <a:endParaRPr lang="fr-FR"/>
        </a:p>
      </dgm:t>
    </dgm:pt>
    <dgm:pt modelId="{A0092F0E-D714-4D97-88FB-97B949132EF1}">
      <dgm:prSet phldrT="[Texte]"/>
      <dgm:spPr/>
      <dgm:t>
        <a:bodyPr/>
        <a:lstStyle/>
        <a:p>
          <a:r>
            <a:rPr lang="fr-FR" dirty="0"/>
            <a:t>Mise en place d’un espace partagé</a:t>
          </a:r>
        </a:p>
      </dgm:t>
    </dgm:pt>
    <dgm:pt modelId="{1066D974-75F9-4A17-8C1C-4497458E37D1}" type="parTrans" cxnId="{A415CCC8-EEEE-43C2-8ED3-89BA813B3CB6}">
      <dgm:prSet/>
      <dgm:spPr/>
      <dgm:t>
        <a:bodyPr/>
        <a:lstStyle/>
        <a:p>
          <a:endParaRPr lang="fr-FR"/>
        </a:p>
      </dgm:t>
    </dgm:pt>
    <dgm:pt modelId="{DC8A40DD-F74C-405A-9761-1D3E2C350683}" type="sibTrans" cxnId="{A415CCC8-EEEE-43C2-8ED3-89BA813B3CB6}">
      <dgm:prSet/>
      <dgm:spPr/>
      <dgm:t>
        <a:bodyPr/>
        <a:lstStyle/>
        <a:p>
          <a:endParaRPr lang="fr-FR"/>
        </a:p>
      </dgm:t>
    </dgm:pt>
    <dgm:pt modelId="{E9AF5019-C9B9-488B-A3C0-22E5F4B3314B}" type="pres">
      <dgm:prSet presAssocID="{E51A5246-CD2A-4383-90CA-953545A22715}" presName="cycle" presStyleCnt="0">
        <dgm:presLayoutVars>
          <dgm:dir/>
          <dgm:resizeHandles val="exact"/>
        </dgm:presLayoutVars>
      </dgm:prSet>
      <dgm:spPr/>
    </dgm:pt>
    <dgm:pt modelId="{ABFF79B7-438D-45A4-8D5D-72203D47AF97}" type="pres">
      <dgm:prSet presAssocID="{7790330F-D41F-49BB-9B95-8EF05B3EBF72}" presName="dummy" presStyleCnt="0"/>
      <dgm:spPr/>
    </dgm:pt>
    <dgm:pt modelId="{F9115F41-C5AF-42BF-8B5A-19C75DA1F82F}" type="pres">
      <dgm:prSet presAssocID="{7790330F-D41F-49BB-9B95-8EF05B3EBF72}" presName="node" presStyleLbl="revTx" presStyleIdx="0" presStyleCnt="5">
        <dgm:presLayoutVars>
          <dgm:bulletEnabled val="1"/>
        </dgm:presLayoutVars>
      </dgm:prSet>
      <dgm:spPr/>
    </dgm:pt>
    <dgm:pt modelId="{E8915089-56F9-4484-925E-B4FF84ED2BAD}" type="pres">
      <dgm:prSet presAssocID="{F6599A93-8312-4CA9-B872-D69E331193AC}" presName="sibTrans" presStyleLbl="node1" presStyleIdx="0" presStyleCnt="5"/>
      <dgm:spPr/>
    </dgm:pt>
    <dgm:pt modelId="{C60F7AAF-01BA-4455-826E-877302D5968B}" type="pres">
      <dgm:prSet presAssocID="{3EBB37C3-455D-4447-83AD-D7F2C0682E5F}" presName="dummy" presStyleCnt="0"/>
      <dgm:spPr/>
    </dgm:pt>
    <dgm:pt modelId="{6C41645B-DF7A-4991-8263-006FFEA0EC84}" type="pres">
      <dgm:prSet presAssocID="{3EBB37C3-455D-4447-83AD-D7F2C0682E5F}" presName="node" presStyleLbl="revTx" presStyleIdx="1" presStyleCnt="5">
        <dgm:presLayoutVars>
          <dgm:bulletEnabled val="1"/>
        </dgm:presLayoutVars>
      </dgm:prSet>
      <dgm:spPr/>
    </dgm:pt>
    <dgm:pt modelId="{8A568F51-64F5-4EBE-80FE-37F07784A6CE}" type="pres">
      <dgm:prSet presAssocID="{004C1533-2730-463A-8DDB-1974957E8149}" presName="sibTrans" presStyleLbl="node1" presStyleIdx="1" presStyleCnt="5"/>
      <dgm:spPr/>
    </dgm:pt>
    <dgm:pt modelId="{8F44800B-FECA-4E19-A5D1-247AE1738493}" type="pres">
      <dgm:prSet presAssocID="{F0BD9FEA-51B2-4E24-A6C4-B56F66763A4D}" presName="dummy" presStyleCnt="0"/>
      <dgm:spPr/>
    </dgm:pt>
    <dgm:pt modelId="{93D01F1B-B1BD-429C-B8C6-CED35F771FA8}" type="pres">
      <dgm:prSet presAssocID="{F0BD9FEA-51B2-4E24-A6C4-B56F66763A4D}" presName="node" presStyleLbl="revTx" presStyleIdx="2" presStyleCnt="5">
        <dgm:presLayoutVars>
          <dgm:bulletEnabled val="1"/>
        </dgm:presLayoutVars>
      </dgm:prSet>
      <dgm:spPr/>
    </dgm:pt>
    <dgm:pt modelId="{210F83A3-58A4-43E5-9D61-87DE860D679B}" type="pres">
      <dgm:prSet presAssocID="{D3024ABF-FBBB-49DF-9DDC-B380AF37600B}" presName="sibTrans" presStyleLbl="node1" presStyleIdx="2" presStyleCnt="5"/>
      <dgm:spPr/>
    </dgm:pt>
    <dgm:pt modelId="{8F1C1C68-57CE-40EE-9F88-818BF3F5EADD}" type="pres">
      <dgm:prSet presAssocID="{E51E185B-8586-4294-B4A5-930EEAFF00F2}" presName="dummy" presStyleCnt="0"/>
      <dgm:spPr/>
    </dgm:pt>
    <dgm:pt modelId="{EA4978F9-F60D-4295-BEB9-55B725CBDB37}" type="pres">
      <dgm:prSet presAssocID="{E51E185B-8586-4294-B4A5-930EEAFF00F2}" presName="node" presStyleLbl="revTx" presStyleIdx="3" presStyleCnt="5">
        <dgm:presLayoutVars>
          <dgm:bulletEnabled val="1"/>
        </dgm:presLayoutVars>
      </dgm:prSet>
      <dgm:spPr/>
    </dgm:pt>
    <dgm:pt modelId="{EA678CC3-4CB2-4D4B-A76B-6BDA48A764A3}" type="pres">
      <dgm:prSet presAssocID="{BA6EC156-2A50-4AF4-92DD-DF11DA26A62E}" presName="sibTrans" presStyleLbl="node1" presStyleIdx="3" presStyleCnt="5"/>
      <dgm:spPr/>
    </dgm:pt>
    <dgm:pt modelId="{91553B0E-AC7A-46B5-B135-D8138C1577CE}" type="pres">
      <dgm:prSet presAssocID="{A0092F0E-D714-4D97-88FB-97B949132EF1}" presName="dummy" presStyleCnt="0"/>
      <dgm:spPr/>
    </dgm:pt>
    <dgm:pt modelId="{DF41A626-EA22-49A5-A8C0-BED6035A8CE0}" type="pres">
      <dgm:prSet presAssocID="{A0092F0E-D714-4D97-88FB-97B949132EF1}" presName="node" presStyleLbl="revTx" presStyleIdx="4" presStyleCnt="5">
        <dgm:presLayoutVars>
          <dgm:bulletEnabled val="1"/>
        </dgm:presLayoutVars>
      </dgm:prSet>
      <dgm:spPr/>
    </dgm:pt>
    <dgm:pt modelId="{DA34A4B2-488B-437F-8291-B48E2ABB9F7A}" type="pres">
      <dgm:prSet presAssocID="{DC8A40DD-F74C-405A-9761-1D3E2C350683}" presName="sibTrans" presStyleLbl="node1" presStyleIdx="4" presStyleCnt="5"/>
      <dgm:spPr/>
    </dgm:pt>
  </dgm:ptLst>
  <dgm:cxnLst>
    <dgm:cxn modelId="{073DE90C-9769-4AF4-8EDB-3BA67E321910}" type="presOf" srcId="{004C1533-2730-463A-8DDB-1974957E8149}" destId="{8A568F51-64F5-4EBE-80FE-37F07784A6CE}" srcOrd="0" destOrd="0" presId="urn:microsoft.com/office/officeart/2005/8/layout/cycle1"/>
    <dgm:cxn modelId="{41C78018-BB82-4E37-B1FF-47B0AD41DEDC}" type="presOf" srcId="{F6599A93-8312-4CA9-B872-D69E331193AC}" destId="{E8915089-56F9-4484-925E-B4FF84ED2BAD}" srcOrd="0" destOrd="0" presId="urn:microsoft.com/office/officeart/2005/8/layout/cycle1"/>
    <dgm:cxn modelId="{3FE6E72A-1A8F-4FC7-9C38-ECBF48D3C72F}" type="presOf" srcId="{E51A5246-CD2A-4383-90CA-953545A22715}" destId="{E9AF5019-C9B9-488B-A3C0-22E5F4B3314B}" srcOrd="0" destOrd="0" presId="urn:microsoft.com/office/officeart/2005/8/layout/cycle1"/>
    <dgm:cxn modelId="{CC7E7148-1416-413B-B8B8-F6DF4B7E7850}" type="presOf" srcId="{A0092F0E-D714-4D97-88FB-97B949132EF1}" destId="{DF41A626-EA22-49A5-A8C0-BED6035A8CE0}" srcOrd="0" destOrd="0" presId="urn:microsoft.com/office/officeart/2005/8/layout/cycle1"/>
    <dgm:cxn modelId="{E1A3C452-3CAF-4D43-A596-5B820263766B}" type="presOf" srcId="{D3024ABF-FBBB-49DF-9DDC-B380AF37600B}" destId="{210F83A3-58A4-43E5-9D61-87DE860D679B}" srcOrd="0" destOrd="0" presId="urn:microsoft.com/office/officeart/2005/8/layout/cycle1"/>
    <dgm:cxn modelId="{2F591B73-66AE-469A-9E77-80E6334944A0}" type="presOf" srcId="{3EBB37C3-455D-4447-83AD-D7F2C0682E5F}" destId="{6C41645B-DF7A-4991-8263-006FFEA0EC84}" srcOrd="0" destOrd="0" presId="urn:microsoft.com/office/officeart/2005/8/layout/cycle1"/>
    <dgm:cxn modelId="{07EB627E-C18B-44A1-AB61-9139716C5992}" srcId="{E51A5246-CD2A-4383-90CA-953545A22715}" destId="{F0BD9FEA-51B2-4E24-A6C4-B56F66763A4D}" srcOrd="2" destOrd="0" parTransId="{DCC59ADF-4721-4B6F-9C7D-279DD9FDC302}" sibTransId="{D3024ABF-FBBB-49DF-9DDC-B380AF37600B}"/>
    <dgm:cxn modelId="{A3F2587F-AF57-4AF9-9FFE-F5E8D44C11E2}" type="presOf" srcId="{E51E185B-8586-4294-B4A5-930EEAFF00F2}" destId="{EA4978F9-F60D-4295-BEB9-55B725CBDB37}" srcOrd="0" destOrd="0" presId="urn:microsoft.com/office/officeart/2005/8/layout/cycle1"/>
    <dgm:cxn modelId="{667F5C83-2995-46F4-B1BE-341B0D06F88E}" srcId="{E51A5246-CD2A-4383-90CA-953545A22715}" destId="{7790330F-D41F-49BB-9B95-8EF05B3EBF72}" srcOrd="0" destOrd="0" parTransId="{A8E3D0B0-6974-441E-9BD6-9212E1A8D95D}" sibTransId="{F6599A93-8312-4CA9-B872-D69E331193AC}"/>
    <dgm:cxn modelId="{54D87F96-1645-426E-BFB2-A840D18A7A21}" type="presOf" srcId="{BA6EC156-2A50-4AF4-92DD-DF11DA26A62E}" destId="{EA678CC3-4CB2-4D4B-A76B-6BDA48A764A3}" srcOrd="0" destOrd="0" presId="urn:microsoft.com/office/officeart/2005/8/layout/cycle1"/>
    <dgm:cxn modelId="{1461B196-C29B-4C66-8F7B-E096FACAB825}" type="presOf" srcId="{F0BD9FEA-51B2-4E24-A6C4-B56F66763A4D}" destId="{93D01F1B-B1BD-429C-B8C6-CED35F771FA8}" srcOrd="0" destOrd="0" presId="urn:microsoft.com/office/officeart/2005/8/layout/cycle1"/>
    <dgm:cxn modelId="{70F431B1-613D-4E74-9275-1EAA3A45242B}" type="presOf" srcId="{7790330F-D41F-49BB-9B95-8EF05B3EBF72}" destId="{F9115F41-C5AF-42BF-8B5A-19C75DA1F82F}" srcOrd="0" destOrd="0" presId="urn:microsoft.com/office/officeart/2005/8/layout/cycle1"/>
    <dgm:cxn modelId="{A415CCC8-EEEE-43C2-8ED3-89BA813B3CB6}" srcId="{E51A5246-CD2A-4383-90CA-953545A22715}" destId="{A0092F0E-D714-4D97-88FB-97B949132EF1}" srcOrd="4" destOrd="0" parTransId="{1066D974-75F9-4A17-8C1C-4497458E37D1}" sibTransId="{DC8A40DD-F74C-405A-9761-1D3E2C350683}"/>
    <dgm:cxn modelId="{903F9FC9-739B-4504-8C57-62E430C32EA9}" srcId="{E51A5246-CD2A-4383-90CA-953545A22715}" destId="{3EBB37C3-455D-4447-83AD-D7F2C0682E5F}" srcOrd="1" destOrd="0" parTransId="{4602CF39-2501-4CC5-8EA4-9962C1BF0363}" sibTransId="{004C1533-2730-463A-8DDB-1974957E8149}"/>
    <dgm:cxn modelId="{39AF9AD3-31F2-43FF-BE74-064DD1045332}" type="presOf" srcId="{DC8A40DD-F74C-405A-9761-1D3E2C350683}" destId="{DA34A4B2-488B-437F-8291-B48E2ABB9F7A}" srcOrd="0" destOrd="0" presId="urn:microsoft.com/office/officeart/2005/8/layout/cycle1"/>
    <dgm:cxn modelId="{5873C7F0-DE92-45A6-AF7B-81DAF8B14BBB}" srcId="{E51A5246-CD2A-4383-90CA-953545A22715}" destId="{E51E185B-8586-4294-B4A5-930EEAFF00F2}" srcOrd="3" destOrd="0" parTransId="{751661E5-E54F-4F35-AB61-9AA49E3CC810}" sibTransId="{BA6EC156-2A50-4AF4-92DD-DF11DA26A62E}"/>
    <dgm:cxn modelId="{B7EEF8EA-80CB-475A-B6B0-16CD96F79348}" type="presParOf" srcId="{E9AF5019-C9B9-488B-A3C0-22E5F4B3314B}" destId="{ABFF79B7-438D-45A4-8D5D-72203D47AF97}" srcOrd="0" destOrd="0" presId="urn:microsoft.com/office/officeart/2005/8/layout/cycle1"/>
    <dgm:cxn modelId="{B9556A80-2F76-4372-A025-E2D806BFE2F7}" type="presParOf" srcId="{E9AF5019-C9B9-488B-A3C0-22E5F4B3314B}" destId="{F9115F41-C5AF-42BF-8B5A-19C75DA1F82F}" srcOrd="1" destOrd="0" presId="urn:microsoft.com/office/officeart/2005/8/layout/cycle1"/>
    <dgm:cxn modelId="{D0100BAE-B96E-4860-94D5-0C003CD9CF01}" type="presParOf" srcId="{E9AF5019-C9B9-488B-A3C0-22E5F4B3314B}" destId="{E8915089-56F9-4484-925E-B4FF84ED2BAD}" srcOrd="2" destOrd="0" presId="urn:microsoft.com/office/officeart/2005/8/layout/cycle1"/>
    <dgm:cxn modelId="{72E8AAA7-524B-45D1-A90F-1C57969FD641}" type="presParOf" srcId="{E9AF5019-C9B9-488B-A3C0-22E5F4B3314B}" destId="{C60F7AAF-01BA-4455-826E-877302D5968B}" srcOrd="3" destOrd="0" presId="urn:microsoft.com/office/officeart/2005/8/layout/cycle1"/>
    <dgm:cxn modelId="{1524F27C-B0EB-45A8-A549-05496C17EC8F}" type="presParOf" srcId="{E9AF5019-C9B9-488B-A3C0-22E5F4B3314B}" destId="{6C41645B-DF7A-4991-8263-006FFEA0EC84}" srcOrd="4" destOrd="0" presId="urn:microsoft.com/office/officeart/2005/8/layout/cycle1"/>
    <dgm:cxn modelId="{F4ADDECE-3FD3-49A9-BD0C-493916EBB120}" type="presParOf" srcId="{E9AF5019-C9B9-488B-A3C0-22E5F4B3314B}" destId="{8A568F51-64F5-4EBE-80FE-37F07784A6CE}" srcOrd="5" destOrd="0" presId="urn:microsoft.com/office/officeart/2005/8/layout/cycle1"/>
    <dgm:cxn modelId="{1B381FCD-340C-4B93-AB74-8369FFEDDE88}" type="presParOf" srcId="{E9AF5019-C9B9-488B-A3C0-22E5F4B3314B}" destId="{8F44800B-FECA-4E19-A5D1-247AE1738493}" srcOrd="6" destOrd="0" presId="urn:microsoft.com/office/officeart/2005/8/layout/cycle1"/>
    <dgm:cxn modelId="{88C50B8D-D698-44C9-8049-1C88800C346E}" type="presParOf" srcId="{E9AF5019-C9B9-488B-A3C0-22E5F4B3314B}" destId="{93D01F1B-B1BD-429C-B8C6-CED35F771FA8}" srcOrd="7" destOrd="0" presId="urn:microsoft.com/office/officeart/2005/8/layout/cycle1"/>
    <dgm:cxn modelId="{A5AB62E6-BE2B-4863-889B-26149EF18642}" type="presParOf" srcId="{E9AF5019-C9B9-488B-A3C0-22E5F4B3314B}" destId="{210F83A3-58A4-43E5-9D61-87DE860D679B}" srcOrd="8" destOrd="0" presId="urn:microsoft.com/office/officeart/2005/8/layout/cycle1"/>
    <dgm:cxn modelId="{B8F7F80B-847D-42DC-AF53-8605FCB4FB10}" type="presParOf" srcId="{E9AF5019-C9B9-488B-A3C0-22E5F4B3314B}" destId="{8F1C1C68-57CE-40EE-9F88-818BF3F5EADD}" srcOrd="9" destOrd="0" presId="urn:microsoft.com/office/officeart/2005/8/layout/cycle1"/>
    <dgm:cxn modelId="{3A2C6158-9D04-4A85-8E12-A6514D2C3B0A}" type="presParOf" srcId="{E9AF5019-C9B9-488B-A3C0-22E5F4B3314B}" destId="{EA4978F9-F60D-4295-BEB9-55B725CBDB37}" srcOrd="10" destOrd="0" presId="urn:microsoft.com/office/officeart/2005/8/layout/cycle1"/>
    <dgm:cxn modelId="{B0421BF6-8CA4-4653-A2DF-105B7C8EF37C}" type="presParOf" srcId="{E9AF5019-C9B9-488B-A3C0-22E5F4B3314B}" destId="{EA678CC3-4CB2-4D4B-A76B-6BDA48A764A3}" srcOrd="11" destOrd="0" presId="urn:microsoft.com/office/officeart/2005/8/layout/cycle1"/>
    <dgm:cxn modelId="{AE352612-6DA0-4F6B-BA6E-AA8CA2CA9704}" type="presParOf" srcId="{E9AF5019-C9B9-488B-A3C0-22E5F4B3314B}" destId="{91553B0E-AC7A-46B5-B135-D8138C1577CE}" srcOrd="12" destOrd="0" presId="urn:microsoft.com/office/officeart/2005/8/layout/cycle1"/>
    <dgm:cxn modelId="{18B01A88-2305-4C3D-BE23-AE24115E38D8}" type="presParOf" srcId="{E9AF5019-C9B9-488B-A3C0-22E5F4B3314B}" destId="{DF41A626-EA22-49A5-A8C0-BED6035A8CE0}" srcOrd="13" destOrd="0" presId="urn:microsoft.com/office/officeart/2005/8/layout/cycle1"/>
    <dgm:cxn modelId="{F6768A61-6020-4F8F-A110-B74E490FFD5C}" type="presParOf" srcId="{E9AF5019-C9B9-488B-A3C0-22E5F4B3314B}" destId="{DA34A4B2-488B-437F-8291-B48E2ABB9F7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35E8-78BE-4401-9E2F-B752277DC4AB}">
      <dsp:nvSpPr>
        <dsp:cNvPr id="0" name=""/>
        <dsp:cNvSpPr/>
      </dsp:nvSpPr>
      <dsp:spPr>
        <a:xfrm>
          <a:off x="904143" y="799131"/>
          <a:ext cx="1693948" cy="1129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Pour la CFE-CGC: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Sujet AT/MP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Non prioritaire</a:t>
          </a:r>
        </a:p>
      </dsp:txBody>
      <dsp:txXfrm>
        <a:off x="1175175" y="799131"/>
        <a:ext cx="1422917" cy="1129863"/>
      </dsp:txXfrm>
    </dsp:sp>
    <dsp:sp modelId="{C15E6F87-A852-4D01-B979-2287E039E731}">
      <dsp:nvSpPr>
        <dsp:cNvPr id="0" name=""/>
        <dsp:cNvSpPr/>
      </dsp:nvSpPr>
      <dsp:spPr>
        <a:xfrm>
          <a:off x="704" y="347411"/>
          <a:ext cx="1129299" cy="1129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Début 2021</a:t>
          </a:r>
        </a:p>
      </dsp:txBody>
      <dsp:txXfrm>
        <a:off x="166086" y="512793"/>
        <a:ext cx="798535" cy="798535"/>
      </dsp:txXfrm>
    </dsp:sp>
    <dsp:sp modelId="{D50C4B62-E08F-4873-AB21-F2145715B5F0}">
      <dsp:nvSpPr>
        <dsp:cNvPr id="0" name=""/>
        <dsp:cNvSpPr/>
      </dsp:nvSpPr>
      <dsp:spPr>
        <a:xfrm>
          <a:off x="3728662" y="799131"/>
          <a:ext cx="1691408" cy="12068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Refus par la CFE-CGC d’entrer en négociation si l’objectif est la remise  en cause des cotisations employeurs</a:t>
          </a:r>
        </a:p>
      </dsp:txBody>
      <dsp:txXfrm>
        <a:off x="3999287" y="799131"/>
        <a:ext cx="1420782" cy="1206807"/>
      </dsp:txXfrm>
    </dsp:sp>
    <dsp:sp modelId="{1F10995B-74F1-43FF-9E65-54A0175E871C}">
      <dsp:nvSpPr>
        <dsp:cNvPr id="0" name=""/>
        <dsp:cNvSpPr/>
      </dsp:nvSpPr>
      <dsp:spPr>
        <a:xfrm>
          <a:off x="3727392" y="2005938"/>
          <a:ext cx="1693948" cy="1129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Engagement pris par le  Président du MEDEF auprès du Président de la CFE-CGC</a:t>
          </a:r>
        </a:p>
      </dsp:txBody>
      <dsp:txXfrm>
        <a:off x="3998424" y="2005938"/>
        <a:ext cx="1422917" cy="1129863"/>
      </dsp:txXfrm>
    </dsp:sp>
    <dsp:sp modelId="{746AF1B5-C41B-4B62-A472-B2C1E164166D}">
      <dsp:nvSpPr>
        <dsp:cNvPr id="0" name=""/>
        <dsp:cNvSpPr/>
      </dsp:nvSpPr>
      <dsp:spPr>
        <a:xfrm>
          <a:off x="3727392" y="3135802"/>
          <a:ext cx="1693948" cy="1129863"/>
        </a:xfrm>
        <a:prstGeom prst="rect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A défaut de respect de cet engagement: retrait de la CFE-CGC de la négociation</a:t>
          </a:r>
        </a:p>
      </dsp:txBody>
      <dsp:txXfrm>
        <a:off x="3998424" y="3135802"/>
        <a:ext cx="1422917" cy="1129863"/>
      </dsp:txXfrm>
    </dsp:sp>
    <dsp:sp modelId="{185B0A3E-B273-47FE-B83B-4519C7333EA6}">
      <dsp:nvSpPr>
        <dsp:cNvPr id="0" name=""/>
        <dsp:cNvSpPr/>
      </dsp:nvSpPr>
      <dsp:spPr>
        <a:xfrm>
          <a:off x="2823952" y="347411"/>
          <a:ext cx="1129299" cy="1129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Mai 2022</a:t>
          </a:r>
        </a:p>
      </dsp:txBody>
      <dsp:txXfrm>
        <a:off x="2989334" y="512793"/>
        <a:ext cx="798535" cy="798535"/>
      </dsp:txXfrm>
    </dsp:sp>
    <dsp:sp modelId="{492E1D3F-ADEC-45DF-8096-7B0083E8397C}">
      <dsp:nvSpPr>
        <dsp:cNvPr id="0" name=""/>
        <dsp:cNvSpPr/>
      </dsp:nvSpPr>
      <dsp:spPr>
        <a:xfrm>
          <a:off x="6550640" y="799131"/>
          <a:ext cx="1693948" cy="11298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Début des rencontres paritaires</a:t>
          </a:r>
        </a:p>
      </dsp:txBody>
      <dsp:txXfrm>
        <a:off x="6821672" y="799131"/>
        <a:ext cx="1422917" cy="1129863"/>
      </dsp:txXfrm>
    </dsp:sp>
    <dsp:sp modelId="{46E80DA4-06FD-40FF-B115-1C2A8892596D}">
      <dsp:nvSpPr>
        <dsp:cNvPr id="0" name=""/>
        <dsp:cNvSpPr/>
      </dsp:nvSpPr>
      <dsp:spPr>
        <a:xfrm>
          <a:off x="5647201" y="347411"/>
          <a:ext cx="1129299" cy="11292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Juin 2022</a:t>
          </a:r>
        </a:p>
      </dsp:txBody>
      <dsp:txXfrm>
        <a:off x="5812583" y="512793"/>
        <a:ext cx="798535" cy="798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15F41-C5AF-42BF-8B5A-19C75DA1F82F}">
      <dsp:nvSpPr>
        <dsp:cNvPr id="0" name=""/>
        <dsp:cNvSpPr/>
      </dsp:nvSpPr>
      <dsp:spPr>
        <a:xfrm>
          <a:off x="3528499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Lieu de réunion</a:t>
          </a:r>
        </a:p>
      </dsp:txBody>
      <dsp:txXfrm>
        <a:off x="3528499" y="29355"/>
        <a:ext cx="1006078" cy="1006078"/>
      </dsp:txXfrm>
    </dsp:sp>
    <dsp:sp modelId="{E8915089-56F9-4484-925E-B4FF84ED2BAD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1645B-DF7A-4991-8263-006FFEA0EC84}">
      <dsp:nvSpPr>
        <dsp:cNvPr id="0" name=""/>
        <dsp:cNvSpPr/>
      </dsp:nvSpPr>
      <dsp:spPr>
        <a:xfrm>
          <a:off x="4136359" y="1900156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Composition des délégations</a:t>
          </a:r>
        </a:p>
      </dsp:txBody>
      <dsp:txXfrm>
        <a:off x="4136359" y="1900156"/>
        <a:ext cx="1006078" cy="1006078"/>
      </dsp:txXfrm>
    </dsp:sp>
    <dsp:sp modelId="{8A568F51-64F5-4EBE-80FE-37F07784A6CE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4014266"/>
            <a:gd name="adj4" fmla="val 22538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01F1B-B1BD-429C-B8C6-CED35F771FA8}">
      <dsp:nvSpPr>
        <dsp:cNvPr id="0" name=""/>
        <dsp:cNvSpPr/>
      </dsp:nvSpPr>
      <dsp:spPr>
        <a:xfrm>
          <a:off x="2544960" y="3056374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Définition de la méthode pour cadrer le périmètre</a:t>
          </a:r>
        </a:p>
      </dsp:txBody>
      <dsp:txXfrm>
        <a:off x="2544960" y="3056374"/>
        <a:ext cx="1006078" cy="1006078"/>
      </dsp:txXfrm>
    </dsp:sp>
    <dsp:sp modelId="{210F83A3-58A4-43E5-9D61-87DE860D679B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8210155"/>
            <a:gd name="adj4" fmla="val 644971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978F9-F60D-4295-BEB9-55B725CBDB37}">
      <dsp:nvSpPr>
        <dsp:cNvPr id="0" name=""/>
        <dsp:cNvSpPr/>
      </dsp:nvSpPr>
      <dsp:spPr>
        <a:xfrm>
          <a:off x="953562" y="1900156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Fixation de l’agenda</a:t>
          </a:r>
        </a:p>
      </dsp:txBody>
      <dsp:txXfrm>
        <a:off x="953562" y="1900156"/>
        <a:ext cx="1006078" cy="1006078"/>
      </dsp:txXfrm>
    </dsp:sp>
    <dsp:sp modelId="{EA678CC3-4CB2-4D4B-A76B-6BDA48A764A3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12297380"/>
            <a:gd name="adj4" fmla="val 1077116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1A626-EA22-49A5-A8C0-BED6035A8CE0}">
      <dsp:nvSpPr>
        <dsp:cNvPr id="0" name=""/>
        <dsp:cNvSpPr/>
      </dsp:nvSpPr>
      <dsp:spPr>
        <a:xfrm>
          <a:off x="1561422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Mise en place d’un espace partagé</a:t>
          </a:r>
        </a:p>
      </dsp:txBody>
      <dsp:txXfrm>
        <a:off x="1561422" y="29355"/>
        <a:ext cx="1006078" cy="1006078"/>
      </dsp:txXfrm>
    </dsp:sp>
    <dsp:sp modelId="{DA34A4B2-488B-437F-8291-B48E2ABB9F7A}">
      <dsp:nvSpPr>
        <dsp:cNvPr id="0" name=""/>
        <dsp:cNvSpPr/>
      </dsp:nvSpPr>
      <dsp:spPr>
        <a:xfrm>
          <a:off x="1162170" y="289"/>
          <a:ext cx="3771658" cy="3771658"/>
        </a:xfrm>
        <a:prstGeom prst="circularArrow">
          <a:avLst>
            <a:gd name="adj1" fmla="val 5202"/>
            <a:gd name="adj2" fmla="val 336015"/>
            <a:gd name="adj3" fmla="val 16865256"/>
            <a:gd name="adj4" fmla="val 151987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2516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70E10FB7-7CEF-4569-B590-62C87D67C1B3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0373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182" y="4819978"/>
            <a:ext cx="5505450" cy="3943618"/>
          </a:xfrm>
          <a:prstGeom prst="rect">
            <a:avLst/>
          </a:prstGeom>
        </p:spPr>
        <p:txBody>
          <a:bodyPr vert="horz" lIns="96551" tIns="48276" rIns="96551" bIns="48276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2515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987B1DF1-B8AB-4FB7-8F46-CAE4EED7D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24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3DB30-61CB-466E-8AEE-9414E04ECBCC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06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2342959-9D20-41A5-AA68-F0F6AD93C71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49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B1DF1-B8AB-4FB7-8F46-CAE4EED7D41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01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09FC-930C-4775-B96D-603763313FF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498A5-9B4C-4454-BC06-4AB7657917C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D8E8-05F6-41F5-85AC-0F29685BCF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BA0EDF-7794-47E0-A814-404F6B826910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4572A-350A-49D9-A8AE-9AA0F37919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C2638-6A3B-42F0-AA5F-8A5B553805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DA9B33-1AF3-4EAC-81B1-11FDA533C069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61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ronologie un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67936" y="4817717"/>
            <a:ext cx="1347297" cy="302186"/>
          </a:xfrm>
        </p:spPr>
        <p:txBody>
          <a:bodyPr rtlCol="0">
            <a:noAutofit/>
          </a:bodyPr>
          <a:lstStyle>
            <a:lvl1pPr marL="0" indent="0">
              <a:buNone/>
              <a:defRPr sz="1500" b="1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 rtl="0"/>
            <a:r>
              <a:rPr lang="fr-FR" noProof="0"/>
              <a:t>CLIQUEZ POUR MODIFIER</a:t>
            </a:r>
          </a:p>
        </p:txBody>
      </p:sp>
      <p:sp>
        <p:nvSpPr>
          <p:cNvPr id="19" name="Espace réservé du texte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67936" y="5210963"/>
            <a:ext cx="1360175" cy="706438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 rtl="0"/>
            <a:r>
              <a:rPr lang="fr-FR" noProof="0"/>
              <a:t>Cliquez pour modifier le masque</a:t>
            </a:r>
          </a:p>
        </p:txBody>
      </p:sp>
      <p:sp>
        <p:nvSpPr>
          <p:cNvPr id="20" name="Espace réservé du texte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00557" y="4817717"/>
            <a:ext cx="1347297" cy="302186"/>
          </a:xfrm>
        </p:spPr>
        <p:txBody>
          <a:bodyPr rtlCol="0">
            <a:noAutofit/>
          </a:bodyPr>
          <a:lstStyle>
            <a:lvl1pPr marL="0" indent="0">
              <a:buNone/>
              <a:defRPr sz="1500" b="1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 rtl="0"/>
            <a:r>
              <a:rPr lang="fr-FR" noProof="0"/>
              <a:t>CLIQUEZ POUR MODIFIER</a:t>
            </a:r>
          </a:p>
        </p:txBody>
      </p:sp>
      <p:sp>
        <p:nvSpPr>
          <p:cNvPr id="21" name="Espace réservé du texte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00558" y="5210963"/>
            <a:ext cx="1360175" cy="706438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 rtl="0"/>
            <a:r>
              <a:rPr lang="fr-FR" noProof="0"/>
              <a:t>Cliquez pour modifier le masque</a:t>
            </a:r>
          </a:p>
        </p:txBody>
      </p:sp>
      <p:sp>
        <p:nvSpPr>
          <p:cNvPr id="22" name="Espace réservé du texte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33179" y="4817717"/>
            <a:ext cx="1347297" cy="302186"/>
          </a:xfrm>
        </p:spPr>
        <p:txBody>
          <a:bodyPr rtlCol="0">
            <a:noAutofit/>
          </a:bodyPr>
          <a:lstStyle>
            <a:lvl1pPr marL="0" indent="0">
              <a:buNone/>
              <a:defRPr sz="1500" b="1">
                <a:solidFill>
                  <a:schemeClr val="accent6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 rtl="0"/>
            <a:r>
              <a:rPr lang="fr-FR" noProof="0"/>
              <a:t>CLIQUEZ POUR MODIFIER</a:t>
            </a:r>
          </a:p>
        </p:txBody>
      </p:sp>
      <p:sp>
        <p:nvSpPr>
          <p:cNvPr id="23" name="Espace réservé du texte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33179" y="5210963"/>
            <a:ext cx="1360175" cy="706438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 rtl="0"/>
            <a:r>
              <a:rPr lang="fr-FR" noProof="0"/>
              <a:t>Cliquez pour modifier le masque</a:t>
            </a:r>
          </a:p>
        </p:txBody>
      </p:sp>
      <p:sp>
        <p:nvSpPr>
          <p:cNvPr id="24" name="Espace réservé du texte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65800" y="4817717"/>
            <a:ext cx="1347297" cy="302186"/>
          </a:xfrm>
        </p:spPr>
        <p:txBody>
          <a:bodyPr rtlCol="0">
            <a:noAutofit/>
          </a:bodyPr>
          <a:lstStyle>
            <a:lvl1pPr marL="0" indent="0">
              <a:buNone/>
              <a:defRPr sz="1500" b="1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35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</a:lstStyle>
          <a:p>
            <a:pPr lvl="0" rtl="0"/>
            <a:r>
              <a:rPr lang="fr-FR" noProof="0"/>
              <a:t>CLIQUEZ POUR MODIFIER</a:t>
            </a:r>
          </a:p>
        </p:txBody>
      </p:sp>
      <p:sp>
        <p:nvSpPr>
          <p:cNvPr id="25" name="Espace réservé du texte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65801" y="5210963"/>
            <a:ext cx="1360175" cy="706438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825"/>
            </a:lvl3pPr>
            <a:lvl4pPr marL="1028700" indent="0">
              <a:buNone/>
              <a:defRPr sz="825"/>
            </a:lvl4pPr>
            <a:lvl5pPr marL="1371600" indent="0">
              <a:buNone/>
              <a:defRPr sz="825"/>
            </a:lvl5pPr>
          </a:lstStyle>
          <a:p>
            <a:pPr lvl="0" rtl="0"/>
            <a:r>
              <a:rPr lang="fr-FR" noProof="0"/>
              <a:t>Cliquez pour modifier le masque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646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148061" y="6160092"/>
            <a:ext cx="3242560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e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1688402" y="960282"/>
            <a:ext cx="4257833" cy="5286332"/>
            <a:chOff x="1380215" y="-746214"/>
            <a:chExt cx="5115561" cy="6351248"/>
          </a:xfrm>
        </p:grpSpPr>
        <p:sp>
          <p:nvSpPr>
            <p:cNvPr id="7" name="Forme libre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orme libre 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orme libre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orme libre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orme libre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orme libre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orme libre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e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2894638" y="5823509"/>
            <a:ext cx="1763608" cy="637051"/>
            <a:chOff x="1828800" y="447153"/>
            <a:chExt cx="3823494" cy="1381126"/>
          </a:xfrm>
        </p:grpSpPr>
        <p:grpSp>
          <p:nvGrpSpPr>
            <p:cNvPr id="15" name="Groupe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orme libre 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orme libre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orme libre 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19" name="Groupe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2721601" y="5169397"/>
            <a:ext cx="2109689" cy="762064"/>
            <a:chOff x="1828800" y="447153"/>
            <a:chExt cx="3823494" cy="1381126"/>
          </a:xfrm>
        </p:grpSpPr>
        <p:grpSp>
          <p:nvGrpSpPr>
            <p:cNvPr id="20" name="Groupe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orme libre 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orme libre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orme libre 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24" name="Groupe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2517316" y="4499412"/>
            <a:ext cx="2518252" cy="939224"/>
            <a:chOff x="1828800" y="447153"/>
            <a:chExt cx="3823494" cy="1381126"/>
          </a:xfrm>
        </p:grpSpPr>
        <p:grpSp>
          <p:nvGrpSpPr>
            <p:cNvPr id="25" name="Groupe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orme libre 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orme libre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orme libre 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29" name="Groupe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2375277" y="3810545"/>
            <a:ext cx="2802337" cy="1045178"/>
            <a:chOff x="1828800" y="447153"/>
            <a:chExt cx="3823494" cy="1381126"/>
          </a:xfrm>
        </p:grpSpPr>
        <p:grpSp>
          <p:nvGrpSpPr>
            <p:cNvPr id="30" name="Groupe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orme libre 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orme libre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orme libre 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34" name="Groupe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166924" y="2984500"/>
            <a:ext cx="3219039" cy="1200594"/>
            <a:chOff x="1828800" y="447153"/>
            <a:chExt cx="3823494" cy="1381126"/>
          </a:xfrm>
        </p:grpSpPr>
        <p:grpSp>
          <p:nvGrpSpPr>
            <p:cNvPr id="35" name="Groupe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orme libre 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orme libre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orme libre 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39" name="Groupe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1976412" y="2070107"/>
            <a:ext cx="3600063" cy="1342705"/>
            <a:chOff x="1828800" y="447153"/>
            <a:chExt cx="3823494" cy="1381126"/>
          </a:xfrm>
        </p:grpSpPr>
        <p:grpSp>
          <p:nvGrpSpPr>
            <p:cNvPr id="40" name="Groupe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orme libre 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orme libre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orme libre 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44" name="Groupe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1762734" y="1050607"/>
            <a:ext cx="4027416" cy="1502095"/>
            <a:chOff x="1828800" y="447153"/>
            <a:chExt cx="3823494" cy="1381127"/>
          </a:xfrm>
        </p:grpSpPr>
        <p:grpSp>
          <p:nvGrpSpPr>
            <p:cNvPr id="45" name="Groupe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orme libre 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orme libre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orme libre 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2400" dirty="0"/>
            </a:p>
          </p:txBody>
        </p:sp>
      </p:grpSp>
      <p:grpSp>
        <p:nvGrpSpPr>
          <p:cNvPr id="49" name="Groupe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421500" y="787406"/>
            <a:ext cx="4522352" cy="5786809"/>
            <a:chOff x="1059549" y="-953922"/>
            <a:chExt cx="5433366" cy="6952545"/>
          </a:xfrm>
        </p:grpSpPr>
        <p:sp>
          <p:nvSpPr>
            <p:cNvPr id="50" name="Forme libre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orme libre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orme libre 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orme libre 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orme libre 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orme libre 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orme libre 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orme libre 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5086815" y="4294018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4959813" y="4929018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4779441" y="5551058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4586193" y="6122963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5277315" y="3544718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5683713" y="1741318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5493213" y="2681118"/>
            <a:ext cx="431337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space réservé du contenu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055915" y="5928995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9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12" name="Espace réservé du contenu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055915" y="5374230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9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11" name="Espace réservé du contenu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033439" y="4797143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9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10" name="Espace réservé du contenu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042382" y="4221704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975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09" name="Espace réservé du contenu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042383" y="3445865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08" name="Espace réservé du contenu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006858" y="2576819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07" name="Espace réservé du contenu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975128" y="1564379"/>
            <a:ext cx="1620920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98" name="Titr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98949"/>
            <a:ext cx="8915400" cy="846247"/>
          </a:xfrm>
        </p:spPr>
        <p:txBody>
          <a:bodyPr rtlCol="0">
            <a:normAutofit/>
          </a:bodyPr>
          <a:lstStyle>
            <a:lvl1pPr>
              <a:defRPr sz="27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15050" y="1371601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79" name="Espace réservé du texte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34075" y="2353102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0" name="Espace réservé du texte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24525" y="3191302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2" name="Espace réservé du texte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24500" y="3962400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3" name="Espace réservé du texte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00675" y="4562902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4" name="Espace réservé du texte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19700" y="5210602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5" name="Espace réservé du texte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9675" y="5769402"/>
            <a:ext cx="2076246" cy="694898"/>
          </a:xfrm>
        </p:spPr>
        <p:txBody>
          <a:bodyPr rtlCol="0">
            <a:noAutofit/>
          </a:bodyPr>
          <a:lstStyle>
            <a:lvl1pPr marL="0" indent="0">
              <a:buNone/>
              <a:defRPr sz="1350">
                <a:latin typeface="+mn-lt"/>
              </a:defRPr>
            </a:lvl1pPr>
            <a:lvl2pPr marL="342900" indent="0">
              <a:buNone/>
              <a:defRPr>
                <a:latin typeface="+mn-lt"/>
              </a:defRPr>
            </a:lvl2pPr>
            <a:lvl3pPr marL="685800" indent="0">
              <a:buNone/>
              <a:defRPr>
                <a:latin typeface="+mn-lt"/>
              </a:defRPr>
            </a:lvl3pPr>
            <a:lvl4pPr marL="1028700" indent="0">
              <a:buNone/>
              <a:defRPr>
                <a:latin typeface="+mn-lt"/>
              </a:defRPr>
            </a:lvl4pPr>
            <a:lvl5pPr marL="13716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31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A9279-A9A1-4292-B930-08AF1CA283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0B62C-6B85-42E1-BFAD-AEC42EC91EA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48D66-1FAB-4D4B-A392-B88EE66CC9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D3ACE7-F252-40F3-999F-39E197F31683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BB414-5119-47F8-BEA9-5A6F79FCB4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D9ED-6BAC-4897-B42F-BFD7223DF4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71C707-2E40-4075-BDC6-8F451096C692}" type="slidenum">
              <a:t>‹N°›</a:t>
            </a:fld>
            <a:endParaRPr lang="fr-FR" dirty="0"/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4353DB6E-631C-42F0-812B-C5731E1E7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73383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3972-7F6F-4672-BD82-3377C75464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7AC67-0144-4F14-9D72-BA1DE345850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B8D4E-9D73-428B-8A25-BF10AE930A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9D95DF-EF76-4CEB-BB8F-A1CABA46217F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CE449-F811-4843-B8B1-24C2F5660A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5B30D-7D43-4721-90BB-226CB4C414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296E30-FD96-45E3-BAF8-88CD293FAF1C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80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15C0-D5A5-44B1-A153-B91CBF017A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FAF44-3918-4750-9168-CB78C2111E7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72A06-78E6-438A-A675-2A49C96A569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511D7-9F6A-4B02-95A3-F3F32AC9F0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33B6B9-4DB6-4A15-9421-7B3AD8EDBE3D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41312-88E5-4107-AFE6-4E65FF1A39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EF32F-D5B1-42BF-9BFD-0D67937AF6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334EC0-D5C3-4B08-87E8-07A185A7B74B}" type="slidenum"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C7D723D-A152-4DC2-A48D-5B9D87BC7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317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8F86-4CFC-4825-A0A6-7BFE832B1B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807D5-F6BE-4BFB-9600-1461463822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13A8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8838A-BD06-48EB-90F7-0B29BCFFEC2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2A09B-E5C4-4E8B-8202-AD6DF26707C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13A8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3BEAB-EFE1-487D-B8DF-94458D5CC86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5DFF3-711B-4A41-B16F-17201A65A5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26AD93-D67A-41EE-8CDB-C7E069F371B8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C343C8-075B-4A1A-B753-9BE34E96D1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60D76-8503-4B8A-A1F3-FB65EBE292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489338-7A28-470F-91EA-F46AAB30D3CB}" type="slidenum"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06589BD-8DE9-4206-B7DD-15E02A62A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0947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4A21-3B48-4E7C-B00A-20DD5F8493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5B3B2-E861-43C9-B5D0-282A92AEF8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97918-5DED-4D96-BE40-30E69862BCAE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12E0A-8EC8-4462-8577-18D6043861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21071-7EA6-4577-9F77-EF64321BFD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217255-B838-4C0F-89CA-65030D70577C}" type="slidenum"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3F0D2D2-D6F6-4DFE-A196-FBE18FA50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5799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E80B6-7CE6-41E1-A9E0-6EC0D1755B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6D3F7-6F93-4357-B388-2A72FB81DE00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DA821-4D4F-419C-A3B5-B2D29FA1D5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1514E-6FE1-49DF-98E7-D360455A2E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D74F5A-8738-4BA1-B3D9-6BD37E2747EB}" type="slidenum">
              <a:t>‹N°›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6DE7CFB-06E7-4709-AE9B-758D50BB3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1807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73D1-232E-4B17-8091-97E89118B0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2FB6-376E-4986-89D7-E837833F7F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fr-FR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fr-FR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EB947-AC7B-4976-A2E1-D9592DA6E14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>
                <a:solidFill>
                  <a:srgbClr val="213A8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54D6F-D7EC-4105-8D18-0B2F8B2758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06982C-7158-4C93-9B4A-9934F0E401B5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5F0BB-74E3-41A1-B064-34EA6654FF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CA5A3-1311-4C2F-8D41-91A1BF9497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3C9042-6770-4CA8-9C28-5E0400EF1368}" type="slidenum"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E095FA7-2F82-4F33-8FFB-53902156A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75328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9CC5-6EE3-4671-ABC8-3647A36044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EA4CD-3D86-4E93-A1CB-BDC0BD0D903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>
                <a:solidFill>
                  <a:srgbClr val="213A8F"/>
                </a:solidFill>
              </a:defRPr>
            </a:lvl1pPr>
          </a:lstStyle>
          <a:p>
            <a:pPr lvl="0"/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30BB5-8BBB-4796-A449-40720BE80CD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5E16B-68FD-48AF-8497-DC6AB0CF6A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E531E9-AF07-4765-AEF3-DBC82EB8A4A0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11453-D1A2-49B3-B6E9-C6827E4C80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EB4FA-6C78-4706-AF57-3997E6488D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A889A7-7006-48DB-BC6C-C4BFCAD146B8}" type="slidenum"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D31D905-570F-4585-B4A5-FE4FC7654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2677" y="185742"/>
            <a:ext cx="585344" cy="6303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197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3A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197E7-8717-4BA9-AF01-53F093E1E2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F6DBC-A792-41BA-9419-D68AF33B69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5931-7C31-4721-83E2-29A8F5AB5C8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DE33AA3-BEE2-40A0-B1F8-32386EA3A09F}" type="datetime1">
              <a:rPr lang="fr-FR" smtClean="0"/>
              <a:t>25/11/2022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AF880-C49E-4678-83C8-81217F0F8F0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5556F-2FA3-40D0-958B-5F03278DD83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DFD3F24-18D8-4410-A22B-DE3CFC8D9AE5}" type="slidenum">
              <a:t>‹N°›</a:t>
            </a:fld>
            <a:endParaRPr lang="fr-FR" dirty="0"/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C70595B3-534C-4C67-8B63-E09C3842C0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97742" y="230191"/>
            <a:ext cx="635224" cy="684090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3600" b="0" i="0" u="none" strike="noStrike" kern="1200" cap="none" spc="0" baseline="0">
          <a:solidFill>
            <a:srgbClr val="5FB670"/>
          </a:solidFill>
          <a:uFillTx/>
          <a:latin typeface="Arial" pitchFamily="34"/>
          <a:cs typeface="Arial" pitchFamily="34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FFFFFF"/>
          </a:solidFill>
          <a:uFillTx/>
          <a:latin typeface="Arial" pitchFamily="34"/>
          <a:cs typeface="Arial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FFFFFF"/>
          </a:solidFill>
          <a:uFillTx/>
          <a:latin typeface="Calibri" pitchFamily="34"/>
          <a:cs typeface="Calibri" pitchFamily="34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FFFFFF"/>
          </a:solidFill>
          <a:uFillTx/>
          <a:latin typeface="Calibri" pitchFamily="34"/>
          <a:cs typeface="Calibri" pitchFamily="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4D416E-50D1-41D8-9BF3-925DD32D233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1086" y="601704"/>
            <a:ext cx="8769712" cy="2908255"/>
          </a:xfrm>
        </p:spPr>
        <p:txBody>
          <a:bodyPr>
            <a:normAutofit/>
          </a:bodyPr>
          <a:lstStyle/>
          <a:p>
            <a:pPr lvl="0"/>
            <a:r>
              <a:rPr lang="fr-FR" sz="4400" i="1" dirty="0"/>
              <a:t>Négociation AT/MP</a:t>
            </a:r>
            <a:br>
              <a:rPr lang="fr-FR" sz="4400" i="1" dirty="0"/>
            </a:br>
            <a:r>
              <a:rPr lang="fr-FR" sz="4400" i="1" dirty="0"/>
              <a:t>Premiers éléments de positionnement CFE-CGC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DB7FF7-28D6-4482-80B2-567EF7E3A8A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0" y="3602041"/>
            <a:ext cx="9144000" cy="1655758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r>
              <a:rPr lang="fr-FR" sz="3500" b="1" dirty="0">
                <a:solidFill>
                  <a:schemeClr val="bg1"/>
                </a:solidFill>
              </a:rPr>
              <a:t>Comité Confédéral</a:t>
            </a:r>
          </a:p>
          <a:p>
            <a:r>
              <a:rPr lang="fr-FR" sz="3500" b="1" dirty="0">
                <a:solidFill>
                  <a:schemeClr val="bg1"/>
                </a:solidFill>
              </a:rPr>
              <a:t>23 06 22</a:t>
            </a:r>
          </a:p>
          <a:p>
            <a:r>
              <a:rPr lang="fr-FR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8B3EAE-D09A-4E03-9212-9EB61FB55A2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4CDA9B33-1AF3-4EAC-81B1-11FDA533C069}" type="slidenum">
              <a:rPr lang="fr-FR" smtClean="0"/>
              <a:t>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E76FB1-338D-4362-A336-A6F943AC364B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Mireille DISPOT</a:t>
            </a:r>
          </a:p>
          <a:p>
            <a:pPr lvl="0"/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1325559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632657"/>
              </p:ext>
            </p:extLst>
          </p:nvPr>
        </p:nvGraphicFramePr>
        <p:xfrm>
          <a:off x="548324" y="1556835"/>
          <a:ext cx="8047353" cy="478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152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112201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452002">
                <a:tc gridSpan="2">
                  <a:txBody>
                    <a:bodyPr/>
                    <a:lstStyle/>
                    <a:p>
                      <a:r>
                        <a:rPr lang="fr-FR" dirty="0"/>
                        <a:t>4 Accélérer les adaptations nécessaires des tableaux de maladies professionnelles existants, en créer de nouveaux et accélérer leur mise ne œuvre 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764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3764326">
                <a:tc>
                  <a:txBody>
                    <a:bodyPr/>
                    <a:lstStyle/>
                    <a:p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Contexte: 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Création, modification ou abrogation des tableaux préparées par les PS au sein du COCT (CS4)</a:t>
                      </a:r>
                    </a:p>
                    <a:p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Saisine de l’ANSES</a:t>
                      </a:r>
                    </a:p>
                    <a:p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vue du rapport de l’ANSES, proposition du tableau par le COCT au ministère du travail pour publication d’un décret.</a:t>
                      </a:r>
                    </a:p>
                    <a:p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Plusieurs difficultés :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Inexistence de tableaux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Inadaptation de certains tableaux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Longueur des délais d’examen et de publication des décrets d’application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Problématique: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accélérer les adaptations de maladies professionnelles dans les tableaux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 Création de nouveaux tableaux et adaptation de tableaux existants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Accélération de la procédure d’instruction et des délais de mise en œuvre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95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1325559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313658"/>
              </p:ext>
            </p:extLst>
          </p:nvPr>
        </p:nvGraphicFramePr>
        <p:xfrm>
          <a:off x="503315" y="1351840"/>
          <a:ext cx="8137371" cy="540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5170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112201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4520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5 </a:t>
                      </a:r>
                      <a:r>
                        <a:rPr lang="fr-FR" sz="1800" b="1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Lutter contre la sous déclaration des AT et MP</a:t>
                      </a:r>
                      <a:r>
                        <a:rPr lang="fr-FR" dirty="0"/>
                        <a:t> 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764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3764326">
                <a:tc>
                  <a:txBody>
                    <a:bodyPr/>
                    <a:lstStyle/>
                    <a:p>
                      <a:pPr algn="just"/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</a:t>
                      </a: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just"/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nombre d’accidents du travail et de maladies professionnelles est largement </a:t>
                      </a: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sous-estimé</a:t>
                      </a: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détriment de l’assurance maladie qui les prend en charge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>
                          <a:solidFill>
                            <a:schemeClr val="accent1"/>
                          </a:solidFill>
                        </a:rPr>
                        <a:t>Instauration à la charge de la branche AT/MP d’une </a:t>
                      </a:r>
                      <a:r>
                        <a:rPr lang="fr-FR" sz="1400" b="1" i="1" dirty="0">
                          <a:solidFill>
                            <a:schemeClr val="accent1"/>
                          </a:solidFill>
                        </a:rPr>
                        <a:t>obligation annuelle de reversement </a:t>
                      </a:r>
                      <a:r>
                        <a:rPr lang="fr-FR" sz="1400" i="1" dirty="0">
                          <a:solidFill>
                            <a:schemeClr val="accent1"/>
                          </a:solidFill>
                        </a:rPr>
                        <a:t>à la branche maladie pour compenser les sous déclarations AT/MP</a:t>
                      </a:r>
                    </a:p>
                    <a:p>
                      <a:pPr algn="just"/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Cette sous déclaration ne permet pas la mise en œuvre de </a:t>
                      </a: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mesures de prévention </a:t>
                      </a: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efficaces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fr-FR" sz="14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fait </a:t>
                      </a: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perdre aux victimes une partie de leurs droits 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endParaRPr lang="fr-FR" sz="1400" b="1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Problématique: 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fr-FR" sz="14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mieux évaluer la sous-déclaration des AT et MP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Mieux évaluer le cout réel de la sous déclaration avec prise en compte des: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 Maladies psychiques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 Arrêts de travail ou pensions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d’invalidité consécutifs à un AT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b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b="1" dirty="0"/>
                        <a:t> </a:t>
                      </a: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Faciliter l’accès à la reconnaissance des maladies professionnelles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 Tableaux maladie professionnelles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 Accélération des procédures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- Formation et information sur les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risques professionnels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11</a:t>
            </a:fld>
            <a:endParaRPr lang="fr-FR" dirty="0"/>
          </a:p>
        </p:txBody>
      </p:sp>
      <p:graphicFrame>
        <p:nvGraphicFramePr>
          <p:cNvPr id="7" name="Tableau 12">
            <a:extLst>
              <a:ext uri="{FF2B5EF4-FFF2-40B4-BE49-F238E27FC236}">
                <a16:creationId xmlns:a16="http://schemas.microsoft.com/office/drawing/2014/main" id="{79A350AD-BBFA-492D-379A-DE2E1D6BE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74583"/>
              </p:ext>
            </p:extLst>
          </p:nvPr>
        </p:nvGraphicFramePr>
        <p:xfrm>
          <a:off x="571796" y="4258631"/>
          <a:ext cx="380210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53">
                  <a:extLst>
                    <a:ext uri="{9D8B030D-6E8A-4147-A177-3AD203B41FA5}">
                      <a16:colId xmlns:a16="http://schemas.microsoft.com/office/drawing/2014/main" val="1296737396"/>
                    </a:ext>
                  </a:extLst>
                </a:gridCol>
                <a:gridCol w="1901053">
                  <a:extLst>
                    <a:ext uri="{9D8B030D-6E8A-4147-A177-3AD203B41FA5}">
                      <a16:colId xmlns:a16="http://schemas.microsoft.com/office/drawing/2014/main" val="241275269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/>
                        <a:t>Evolution du montant des transferts M€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061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/>
                        <a:t>1997 = 137,20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2015 à 2021=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7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81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1325559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260159"/>
              </p:ext>
            </p:extLst>
          </p:nvPr>
        </p:nvGraphicFramePr>
        <p:xfrm>
          <a:off x="489098" y="1308260"/>
          <a:ext cx="8282039" cy="527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301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170738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4520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</a:t>
                      </a:r>
                      <a:r>
                        <a:rPr lang="fr-FR" sz="1800" b="1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Créer un fonds dédié à l’indemnisation de la covid19</a:t>
                      </a:r>
                      <a:endParaRPr lang="fr-FR" sz="18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764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3764326">
                <a:tc>
                  <a:txBody>
                    <a:bodyPr/>
                    <a:lstStyle/>
                    <a:p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Contexte: 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d’un </a:t>
                      </a: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tableau Covid19 </a:t>
                      </a:r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(2020)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de prise en charge extrêmement faible (2,6% FNATH 2021)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 des victimes </a:t>
                      </a: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contaminées en dehors du travail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Nombreuses victimes avec </a:t>
                      </a: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séquelles </a:t>
                      </a:r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un plus ou moins long terme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Problématique: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mieux prendre en compte les victimes de la Covid-19 avec des séquelles?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dirty="0"/>
                    </a:p>
                    <a:p>
                      <a:endParaRPr lang="fr-FR" b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800" b="1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un Fonds dédié à l’indemnisation des victimes et leurs ayants droit, en cas de décès, financé par l’Etat 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933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1325559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812787"/>
              </p:ext>
            </p:extLst>
          </p:nvPr>
        </p:nvGraphicFramePr>
        <p:xfrm>
          <a:off x="549588" y="1556835"/>
          <a:ext cx="8085255" cy="459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054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112201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45200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</a:t>
                      </a:r>
                      <a:r>
                        <a:rPr lang="fr-FR" sz="1800" b="1" i="1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Améliorer </a:t>
                      </a:r>
                      <a:r>
                        <a:rPr lang="fr-FR" sz="1800" b="1" i="1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pilotage </a:t>
                      </a:r>
                      <a:endParaRPr lang="fr-FR" sz="18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7643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37643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8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projets de texte sont de plus en plus soumis pour ordre aux partenaires sociaux par la DSS et de surcroit sans délais suffisants pour un examen sérieux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Problématique: </a:t>
                      </a:r>
                    </a:p>
                    <a:p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améliorer le pilotage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 respecter les prérogatives des PS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74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B9392-E75E-4255-B0B6-5E78D2B5F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04" y="795954"/>
            <a:ext cx="7624639" cy="4755616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>
                <a:solidFill>
                  <a:schemeClr val="bg1"/>
                </a:solidFill>
              </a:rPr>
              <a:t>MERCI DE VOTRE ATTENTION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AD81D9-40B3-48AA-8AF5-08AD1B47631A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844A90-23AE-42A9-B403-3D17F5A8A1C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20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EF9BC-B60E-CCAC-17D2-23B3DEA07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 PARITAIRE AUTONOME PROPOSE PAR LE MEDEF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6F8ABD8-D35F-EA5D-AA59-8DECB81520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948600"/>
              </p:ext>
            </p:extLst>
          </p:nvPr>
        </p:nvGraphicFramePr>
        <p:xfrm>
          <a:off x="270056" y="1825625"/>
          <a:ext cx="8245294" cy="461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4A867F-6E22-58C3-9011-AE7081647AC9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3B7137-3E04-40C6-5D6B-349F7ECA35E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016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                    LA SPIRALE CONTEXTUELLE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32685" y="1629102"/>
            <a:ext cx="2076246" cy="380999"/>
          </a:xfrm>
        </p:spPr>
        <p:txBody>
          <a:bodyPr rtlCol="0"/>
          <a:lstStyle/>
          <a:p>
            <a:pPr rtl="0"/>
            <a:r>
              <a:rPr lang="fr-FR" dirty="0"/>
              <a:t>Une pandémie inédite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97615" y="4038565"/>
            <a:ext cx="2076246" cy="694898"/>
          </a:xfrm>
        </p:spPr>
        <p:txBody>
          <a:bodyPr rtlCol="0"/>
          <a:lstStyle/>
          <a:p>
            <a:pPr rtl="0"/>
            <a:r>
              <a:rPr lang="fr-FR" dirty="0"/>
              <a:t>Un dialogue social réactivé - ANI santé au travail                           - ANI Télétravail </a:t>
            </a:r>
          </a:p>
          <a:p>
            <a:pPr rtl="0"/>
            <a:endParaRPr lang="fr-FR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115050" y="2353635"/>
            <a:ext cx="2076246" cy="694898"/>
          </a:xfrm>
        </p:spPr>
        <p:txBody>
          <a:bodyPr rtlCol="0"/>
          <a:lstStyle/>
          <a:p>
            <a:pPr rtl="0"/>
            <a:r>
              <a:rPr lang="fr-FR" dirty="0"/>
              <a:t>Un virage à 360° sur l’organisation du travail 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9656" y="4904829"/>
            <a:ext cx="2076246" cy="846247"/>
          </a:xfrm>
        </p:spPr>
        <p:txBody>
          <a:bodyPr rtlCol="0"/>
          <a:lstStyle/>
          <a:p>
            <a:pPr rtl="0"/>
            <a:r>
              <a:rPr lang="fr-FR" dirty="0"/>
              <a:t>Une prise de conscience internationale sur le sujet de la santé au travail  (110° conférence CIT)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9333" y="3172311"/>
            <a:ext cx="2076246" cy="560184"/>
          </a:xfrm>
        </p:spPr>
        <p:txBody>
          <a:bodyPr rtlCol="0"/>
          <a:lstStyle/>
          <a:p>
            <a:pPr rtl="0"/>
            <a:r>
              <a:rPr lang="fr-FR" dirty="0"/>
              <a:t>Des effets dévastateurs sur la santé des salariés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286029" y="5846768"/>
            <a:ext cx="2076246" cy="694898"/>
          </a:xfrm>
        </p:spPr>
        <p:txBody>
          <a:bodyPr rtlCol="0"/>
          <a:lstStyle/>
          <a:p>
            <a:pPr rtl="0"/>
            <a:r>
              <a:rPr lang="fr-FR" dirty="0"/>
              <a:t>Une politique économique et sociale en pleine reconstruction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3415C901-039D-4058-80C7-5ABA400CDB06}"/>
              </a:ext>
            </a:extLst>
          </p:cNvPr>
          <p:cNvSpPr/>
          <p:nvPr/>
        </p:nvSpPr>
        <p:spPr>
          <a:xfrm>
            <a:off x="3209629" y="2853488"/>
            <a:ext cx="870435" cy="870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accent5"/>
                </a:solidFill>
              </a:rPr>
              <a:t> 2006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966DA334-7569-42CB-95CD-419F4AC26092}"/>
              </a:ext>
            </a:extLst>
          </p:cNvPr>
          <p:cNvSpPr/>
          <p:nvPr/>
        </p:nvSpPr>
        <p:spPr>
          <a:xfrm>
            <a:off x="4933991" y="2853488"/>
            <a:ext cx="870435" cy="870435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900" dirty="0">
                <a:solidFill>
                  <a:schemeClr val="accent6"/>
                </a:solidFill>
              </a:rPr>
              <a:t> 2007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6D8E2964-D9A5-4A16-8604-F04921C189EB}"/>
              </a:ext>
            </a:extLst>
          </p:cNvPr>
          <p:cNvSpPr/>
          <p:nvPr/>
        </p:nvSpPr>
        <p:spPr>
          <a:xfrm>
            <a:off x="6658355" y="2853488"/>
            <a:ext cx="870435" cy="870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900" dirty="0">
                <a:solidFill>
                  <a:schemeClr val="accent3"/>
                </a:solidFill>
              </a:rPr>
              <a:t> 2020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FC17936A-EE2B-4C30-A31C-496282D48B87}"/>
              </a:ext>
            </a:extLst>
          </p:cNvPr>
          <p:cNvSpPr/>
          <p:nvPr/>
        </p:nvSpPr>
        <p:spPr>
          <a:xfrm>
            <a:off x="1485266" y="2853488"/>
            <a:ext cx="870435" cy="8704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900" dirty="0">
                <a:solidFill>
                  <a:schemeClr val="accent4"/>
                </a:solidFill>
              </a:rPr>
              <a:t> 2000  </a:t>
            </a:r>
          </a:p>
        </p:txBody>
      </p:sp>
      <p:sp>
        <p:nvSpPr>
          <p:cNvPr id="23" name="Forme libre : Forme 22" descr="chronologie ">
            <a:extLst>
              <a:ext uri="{FF2B5EF4-FFF2-40B4-BE49-F238E27FC236}">
                <a16:creationId xmlns:a16="http://schemas.microsoft.com/office/drawing/2014/main" id="{7889103E-B405-4427-BC20-A3CA893D099A}"/>
              </a:ext>
            </a:extLst>
          </p:cNvPr>
          <p:cNvSpPr/>
          <p:nvPr/>
        </p:nvSpPr>
        <p:spPr>
          <a:xfrm flipH="1" flipV="1">
            <a:off x="1044330" y="2372543"/>
            <a:ext cx="6939221" cy="1807643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sz="3000">
              <a:solidFill>
                <a:schemeClr val="accent2"/>
              </a:solidFill>
            </a:endParaRPr>
          </a:p>
        </p:txBody>
      </p:sp>
      <p:sp>
        <p:nvSpPr>
          <p:cNvPr id="2" name="Ovale 1" descr="points de terminaison de chronologie">
            <a:extLst>
              <a:ext uri="{FF2B5EF4-FFF2-40B4-BE49-F238E27FC236}">
                <a16:creationId xmlns:a16="http://schemas.microsoft.com/office/drawing/2014/main" id="{81AA7F01-98B3-49CE-A287-1B558536C306}"/>
              </a:ext>
            </a:extLst>
          </p:cNvPr>
          <p:cNvSpPr/>
          <p:nvPr/>
        </p:nvSpPr>
        <p:spPr>
          <a:xfrm>
            <a:off x="990090" y="3219578"/>
            <a:ext cx="163569" cy="163569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350"/>
          </a:p>
        </p:txBody>
      </p:sp>
      <p:sp>
        <p:nvSpPr>
          <p:cNvPr id="3" name="Ovale 2" descr="points de terminaison de chronologie">
            <a:extLst>
              <a:ext uri="{FF2B5EF4-FFF2-40B4-BE49-F238E27FC236}">
                <a16:creationId xmlns:a16="http://schemas.microsoft.com/office/drawing/2014/main" id="{491CCD59-030F-4F79-9A33-EBC86A2EC9FE}"/>
              </a:ext>
            </a:extLst>
          </p:cNvPr>
          <p:cNvSpPr/>
          <p:nvPr/>
        </p:nvSpPr>
        <p:spPr>
          <a:xfrm>
            <a:off x="7860397" y="3219578"/>
            <a:ext cx="163569" cy="163569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350">
              <a:solidFill>
                <a:srgbClr val="20A472"/>
              </a:solidFill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B6086B1F-4F6D-4493-AE84-2520E9364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0448" y="4622971"/>
            <a:ext cx="1521914" cy="226640"/>
          </a:xfrm>
        </p:spPr>
        <p:txBody>
          <a:bodyPr rtlCol="0"/>
          <a:lstStyle/>
          <a:p>
            <a:pPr rtl="0"/>
            <a:r>
              <a:rPr lang="fr-FR" dirty="0"/>
              <a:t>    13 09 2000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9652" y="4984799"/>
            <a:ext cx="1422710" cy="646525"/>
          </a:xfrm>
        </p:spPr>
        <p:txBody>
          <a:bodyPr rtlCol="0"/>
          <a:lstStyle/>
          <a:p>
            <a:pPr rtl="0"/>
            <a:r>
              <a:rPr lang="fr-FR" dirty="0">
                <a:solidFill>
                  <a:schemeClr val="bg1"/>
                </a:solidFill>
              </a:rPr>
              <a:t>ANI sur la santé au travail et la prévention des risques professionnels</a:t>
            </a:r>
          </a:p>
          <a:p>
            <a:pPr rtl="0"/>
            <a:endParaRPr lang="fr-FR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2EFC63F8-23B1-4F22-9868-15EB446170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00557" y="4580836"/>
            <a:ext cx="1471443" cy="226640"/>
          </a:xfrm>
        </p:spPr>
        <p:txBody>
          <a:bodyPr rtlCol="0"/>
          <a:lstStyle/>
          <a:p>
            <a:pPr rtl="0"/>
            <a:r>
              <a:rPr lang="fr-FR" dirty="0"/>
              <a:t>28 02 2006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AA64E66E-DA3C-42CD-80D9-89BD3A8A4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64758" y="4964354"/>
            <a:ext cx="1360175" cy="706438"/>
          </a:xfrm>
        </p:spPr>
        <p:txBody>
          <a:bodyPr rtlCol="0"/>
          <a:lstStyle/>
          <a:p>
            <a:pPr rtl="0"/>
            <a:r>
              <a:rPr lang="fr-FR" dirty="0">
                <a:solidFill>
                  <a:schemeClr val="bg1"/>
                </a:solidFill>
              </a:rPr>
              <a:t>Protocole d’accord sur la gouvernance de la branche AT/MP</a:t>
            </a:r>
          </a:p>
          <a:p>
            <a:pPr rtl="0"/>
            <a:endParaRPr lang="fr-FR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F5A6A695-5271-4895-88EF-663A3F593E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70646" y="4608100"/>
            <a:ext cx="1347297" cy="302186"/>
          </a:xfrm>
        </p:spPr>
        <p:txBody>
          <a:bodyPr rtlCol="0"/>
          <a:lstStyle/>
          <a:p>
            <a:pPr rtl="0"/>
            <a:r>
              <a:rPr lang="fr-FR" dirty="0"/>
              <a:t>12 03 2007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93CA8393-83FA-4B7B-BF41-CB601BA164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23268" y="5024502"/>
            <a:ext cx="1360175" cy="724163"/>
          </a:xfrm>
        </p:spPr>
        <p:txBody>
          <a:bodyPr rtlCol="0"/>
          <a:lstStyle/>
          <a:p>
            <a:pPr rtl="0"/>
            <a:r>
              <a:rPr lang="fr-FR" dirty="0">
                <a:solidFill>
                  <a:schemeClr val="bg1"/>
                </a:solidFill>
              </a:rPr>
              <a:t>ANI sur la prévention, la tarification et la réparation des risques professionnels .</a:t>
            </a:r>
          </a:p>
          <a:p>
            <a:pPr rtl="0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3CD04606-2C05-4AC9-9F6C-C0E9EDF1BC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13100" y="4614379"/>
            <a:ext cx="1347297" cy="302186"/>
          </a:xfrm>
        </p:spPr>
        <p:txBody>
          <a:bodyPr rtlCol="0"/>
          <a:lstStyle/>
          <a:p>
            <a:pPr rtl="0"/>
            <a:r>
              <a:rPr lang="fr-FR" dirty="0"/>
              <a:t>09 12 2020</a:t>
            </a:r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DA3309B0-9F41-47B2-8F25-109874864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00222" y="5075964"/>
            <a:ext cx="1360175" cy="1286933"/>
          </a:xfrm>
        </p:spPr>
        <p:txBody>
          <a:bodyPr rtlCol="0"/>
          <a:lstStyle/>
          <a:p>
            <a:pPr rtl="0"/>
            <a:r>
              <a:rPr lang="fr-FR" dirty="0">
                <a:solidFill>
                  <a:schemeClr val="bg1"/>
                </a:solidFill>
              </a:rPr>
              <a:t>ANI pour une prévention renforcée et une offre renouvelée en matière de santé au travail </a:t>
            </a:r>
          </a:p>
          <a:p>
            <a:pPr rtl="0"/>
            <a:r>
              <a:rPr lang="fr-FR" dirty="0">
                <a:solidFill>
                  <a:srgbClr val="FFFF00"/>
                </a:solidFill>
              </a:rPr>
              <a:t>Loi 02 08 21 sur la santé au travail </a:t>
            </a:r>
          </a:p>
          <a:p>
            <a:pPr rtl="0"/>
            <a:endParaRPr lang="fr-FR" dirty="0">
              <a:solidFill>
                <a:schemeClr val="bg1"/>
              </a:solidFill>
            </a:endParaRPr>
          </a:p>
          <a:p>
            <a:pPr rtl="0"/>
            <a:endParaRPr lang="fr-FR" dirty="0"/>
          </a:p>
        </p:txBody>
      </p:sp>
      <p:sp>
        <p:nvSpPr>
          <p:cNvPr id="34" name="Titr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93" y="1200150"/>
            <a:ext cx="8798814" cy="882041"/>
          </a:xfrm>
        </p:spPr>
        <p:txBody>
          <a:bodyPr rtlCol="0">
            <a:normAutofit fontScale="90000"/>
          </a:bodyPr>
          <a:lstStyle/>
          <a:p>
            <a:pPr rtl="0"/>
            <a:r>
              <a:rPr lang="fr-FR" dirty="0"/>
              <a:t>     Convergences de points de vue entre</a:t>
            </a:r>
            <a:br>
              <a:rPr lang="fr-FR" dirty="0"/>
            </a:br>
            <a:r>
              <a:rPr lang="fr-FR" dirty="0"/>
              <a:t>   partenaires sociaux sur le sujet AT/MP </a:t>
            </a:r>
          </a:p>
        </p:txBody>
      </p:sp>
    </p:spTree>
    <p:extLst>
      <p:ext uri="{BB962C8B-B14F-4D97-AF65-F5344CB8AC3E}">
        <p14:creationId xmlns:p14="http://schemas.microsoft.com/office/powerpoint/2010/main" val="423062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FCCF7-5DE2-6FCB-8BCA-684B6413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65" y="365129"/>
            <a:ext cx="8641790" cy="1325559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 METHODOLOGIE DE LA NEGOCIATION</a:t>
            </a:r>
            <a:br>
              <a:rPr lang="fr-FR" dirty="0"/>
            </a:br>
            <a:r>
              <a:rPr lang="fr-FR" dirty="0"/>
              <a:t>           </a:t>
            </a:r>
            <a:r>
              <a:rPr lang="fr-FR" sz="2200" dirty="0"/>
              <a:t>Application de l’ANI sur le paritarisme du 23 02 2022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01A1C1-DA96-0E20-8727-B2B44EE5C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C0DB74-81C7-E868-C27F-DAA56F7C0B75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8A2AB9-C084-5B63-370E-D156BCA0DF6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5</a:t>
            </a:fld>
            <a:endParaRPr lang="fr-FR" dirty="0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55D64B4-5225-1FF0-79FB-C6CD3AC013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624783"/>
              </p:ext>
            </p:extLst>
          </p:nvPr>
        </p:nvGraphicFramePr>
        <p:xfrm>
          <a:off x="1580854" y="17381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858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7F3E0-84F6-FDF2-1B0F-5CC4BF3B2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EC8E3D-068F-C652-7808-64E21EF30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7"/>
            <a:ext cx="8207391" cy="4351336"/>
          </a:xfrm>
        </p:spPr>
        <p:txBody>
          <a:bodyPr/>
          <a:lstStyle/>
          <a:p>
            <a:r>
              <a:rPr lang="fr-FR" b="1" dirty="0"/>
              <a:t>BILATERALE CFE-CGC / MEDEF : 20 06 2022</a:t>
            </a:r>
          </a:p>
          <a:p>
            <a:endParaRPr lang="fr-FR" b="1" dirty="0"/>
          </a:p>
          <a:p>
            <a:r>
              <a:rPr lang="fr-FR" b="1" dirty="0"/>
              <a:t>PLENIERE : 11 07 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01C82B-2DBC-8F8F-DF8D-96ABE610E946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C489C5-9AC5-4FFB-F1E8-7BBBF0F0489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988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744715"/>
          </a:xfrm>
        </p:spPr>
        <p:txBody>
          <a:bodyPr/>
          <a:lstStyle/>
          <a:p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754150"/>
              </p:ext>
            </p:extLst>
          </p:nvPr>
        </p:nvGraphicFramePr>
        <p:xfrm>
          <a:off x="483258" y="1009453"/>
          <a:ext cx="8204282" cy="558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081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112201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452002">
                <a:tc gridSpan="2">
                  <a:txBody>
                    <a:bodyPr/>
                    <a:lstStyle/>
                    <a:p>
                      <a:r>
                        <a:rPr lang="fr-FR" dirty="0"/>
                        <a:t>1 Maintien des moyens de la branche AT/MP fondés sur des cotisations dédiées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7643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3764326">
                <a:tc>
                  <a:txBody>
                    <a:bodyPr/>
                    <a:lstStyle/>
                    <a:p>
                      <a:r>
                        <a:rPr lang="fr-FR" sz="1400" b="1" i="1" dirty="0">
                          <a:solidFill>
                            <a:schemeClr val="accent1"/>
                          </a:solidFill>
                        </a:rPr>
                        <a:t>Contexte:</a:t>
                      </a:r>
                    </a:p>
                    <a:p>
                      <a:endParaRPr lang="fr-FR" sz="1400" b="1" i="1" dirty="0">
                        <a:solidFill>
                          <a:schemeClr val="accent1"/>
                        </a:solidFill>
                      </a:endParaRPr>
                    </a:p>
                    <a:p>
                      <a:r>
                        <a:rPr lang="fr-FR" sz="1400" b="1" i="1" dirty="0">
                          <a:solidFill>
                            <a:schemeClr val="accent1"/>
                          </a:solidFill>
                        </a:rPr>
                        <a:t>Principe de contribution = Cotisations employeurs </a:t>
                      </a:r>
                      <a:endParaRPr lang="fr-FR" sz="1400" i="1" dirty="0">
                        <a:solidFill>
                          <a:schemeClr val="accent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i="1" dirty="0">
                          <a:solidFill>
                            <a:schemeClr val="accent1"/>
                          </a:solidFill>
                        </a:rPr>
                        <a:t>Financement branche AT/MP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i="1" dirty="0">
                          <a:solidFill>
                            <a:schemeClr val="accent1"/>
                          </a:solidFill>
                        </a:rPr>
                        <a:t>Levier d’incitation à la réduction des risques professionnels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i="1" dirty="0">
                          <a:solidFill>
                            <a:schemeClr val="accent1"/>
                          </a:solidFill>
                        </a:rPr>
                        <a:t>Taux appliqué dépend de la taille de l’entreprise et du taux de sinistralité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400" i="1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>
                          <a:solidFill>
                            <a:schemeClr val="accent1"/>
                          </a:solidFill>
                        </a:rPr>
                        <a:t>Hors contexte sanitaire, la branche AT/MP est excédentaire depuis 2012</a:t>
                      </a: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>
                          <a:solidFill>
                            <a:schemeClr val="accent1"/>
                          </a:solidFill>
                        </a:rPr>
                        <a:t>Problématique: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>
                          <a:solidFill>
                            <a:schemeClr val="accent1"/>
                          </a:solidFill>
                        </a:rPr>
                        <a:t>Volonté patronale de revoir le taux de cotisations ? Comment maintenir le moyens de la branche sur les cotisations des employeurs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Non remise en cause du principe de contribution des employeurs en correspondance avec la sinistralité</a:t>
                      </a:r>
                    </a:p>
                    <a:p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Respect de l’ANI sur la santé au travail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b="1" dirty="0"/>
                        <a:t>ART 4 </a:t>
                      </a:r>
                    </a:p>
                    <a:p>
                      <a:r>
                        <a:rPr lang="fr-FR" b="1" i="1" dirty="0"/>
                        <a:t>Fléchage des excédents de la branche   sur le fonds de prévention 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i="1" dirty="0"/>
                        <a:t>Moyens humains et techniques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1" i="1" dirty="0"/>
                        <a:t>Incitations financières de la branche au travers des CARSAT et de l’INRS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Participation des PS aux mesures d’arbitrage</a:t>
                      </a:r>
                    </a:p>
                    <a:p>
                      <a:endParaRPr lang="fr-FR" b="1" dirty="0"/>
                    </a:p>
                    <a:p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7</a:t>
            </a:fld>
            <a:endParaRPr lang="fr-FR" dirty="0"/>
          </a:p>
        </p:txBody>
      </p:sp>
      <p:graphicFrame>
        <p:nvGraphicFramePr>
          <p:cNvPr id="8" name="Tableau 11">
            <a:extLst>
              <a:ext uri="{FF2B5EF4-FFF2-40B4-BE49-F238E27FC236}">
                <a16:creationId xmlns:a16="http://schemas.microsoft.com/office/drawing/2014/main" id="{B6F4099F-2867-F604-F77E-8E19971E8E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976335"/>
              </p:ext>
            </p:extLst>
          </p:nvPr>
        </p:nvGraphicFramePr>
        <p:xfrm>
          <a:off x="638180" y="4337777"/>
          <a:ext cx="3804663" cy="80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109">
                  <a:extLst>
                    <a:ext uri="{9D8B030D-6E8A-4147-A177-3AD203B41FA5}">
                      <a16:colId xmlns:a16="http://schemas.microsoft.com/office/drawing/2014/main" val="3127988045"/>
                    </a:ext>
                  </a:extLst>
                </a:gridCol>
                <a:gridCol w="1283277">
                  <a:extLst>
                    <a:ext uri="{9D8B030D-6E8A-4147-A177-3AD203B41FA5}">
                      <a16:colId xmlns:a16="http://schemas.microsoft.com/office/drawing/2014/main" val="2393890720"/>
                    </a:ext>
                  </a:extLst>
                </a:gridCol>
                <a:gridCol w="1283277">
                  <a:extLst>
                    <a:ext uri="{9D8B030D-6E8A-4147-A177-3AD203B41FA5}">
                      <a16:colId xmlns:a16="http://schemas.microsoft.com/office/drawing/2014/main" val="229557863"/>
                    </a:ext>
                  </a:extLst>
                </a:gridCol>
              </a:tblGrid>
              <a:tr h="434659">
                <a:tc>
                  <a:txBody>
                    <a:bodyPr/>
                    <a:lstStyle/>
                    <a:p>
                      <a:r>
                        <a:rPr lang="fr-FR" sz="1400" dirty="0"/>
                        <a:t>2019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2021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 2022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94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/>
                        <a:t>1,2Md€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0,8Md€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1,5 Md€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2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62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744715"/>
          </a:xfrm>
        </p:spPr>
        <p:txBody>
          <a:bodyPr/>
          <a:lstStyle/>
          <a:p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26495"/>
              </p:ext>
            </p:extLst>
          </p:nvPr>
        </p:nvGraphicFramePr>
        <p:xfrm>
          <a:off x="217940" y="956814"/>
          <a:ext cx="8708120" cy="549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325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362795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3677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2 Prévention des accidents du travail et des maladies professionnelles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6770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4504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>
                          <a:solidFill>
                            <a:schemeClr val="accent1"/>
                          </a:solidFill>
                        </a:rPr>
                        <a:t>Contexte: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1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dirty="0">
                          <a:solidFill>
                            <a:schemeClr val="accent1"/>
                          </a:solidFill>
                        </a:rPr>
                        <a:t>Accords déjà conclus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>
                          <a:solidFill>
                            <a:schemeClr val="accent1"/>
                          </a:solidFill>
                        </a:rPr>
                        <a:t>- ANI 9 12 2020 sur la santé au travail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>
                          <a:solidFill>
                            <a:schemeClr val="accent1"/>
                          </a:solidFill>
                        </a:rPr>
                        <a:t>- 4° Plan santé au travail  défini pour 4 ans par le CNOCT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i="1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>
                          <a:solidFill>
                            <a:schemeClr val="accent1"/>
                          </a:solidFill>
                        </a:rPr>
                        <a:t>Augmentation des </a:t>
                      </a:r>
                      <a:r>
                        <a:rPr lang="fr-FR" sz="1800" b="1" i="1" dirty="0">
                          <a:solidFill>
                            <a:schemeClr val="accent1"/>
                          </a:solidFill>
                        </a:rPr>
                        <a:t>Risques psychosociaux </a:t>
                      </a:r>
                      <a:r>
                        <a:rPr lang="fr-FR" sz="1800" b="0" i="1" dirty="0">
                          <a:solidFill>
                            <a:schemeClr val="accent1"/>
                          </a:solidFill>
                        </a:rPr>
                        <a:t>consécutifs aux nouvelles organisations de travail </a:t>
                      </a:r>
                      <a:r>
                        <a:rPr lang="fr-FR" sz="1800" i="1" dirty="0">
                          <a:solidFill>
                            <a:schemeClr val="accent1"/>
                          </a:solidFill>
                        </a:rPr>
                        <a:t>(télétravail)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Problématiques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Comment utiliser les accords paritaires existants pour mieux prévenir les AT/MP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b="1" dirty="0"/>
                        <a:t>Mise en place d’une politique dynamique de prévention en cohérence avec l’ANI sur la santé au travail et le plan santé (PST4)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b="1" dirty="0"/>
                        <a:t>       -  Prévention primaire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b="1" dirty="0"/>
                        <a:t>       -  Prévention de la désinsertion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b="1" dirty="0"/>
                        <a:t>           professionnelles (PDP)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endParaRPr lang="fr-FR" b="1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b="1" dirty="0"/>
                        <a:t>Dans le cadre des négociations collectives, mise en œuvre d’actions au travers la QV</a:t>
                      </a:r>
                      <a:r>
                        <a:rPr lang="fr-FR" b="1" u="sng" dirty="0"/>
                        <a:t>C</a:t>
                      </a:r>
                      <a:r>
                        <a:rPr lang="fr-FR" b="1" dirty="0"/>
                        <a:t>T pour améliorer la prévention des RPS</a:t>
                      </a:r>
                    </a:p>
                    <a:p>
                      <a:endParaRPr lang="fr-FR" b="1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A4611-94C1-AA9F-39E4-A469CE9E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96" y="136520"/>
            <a:ext cx="7886700" cy="1325559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II </a:t>
            </a:r>
            <a:r>
              <a:rPr lang="fr-FR" b="1" dirty="0"/>
              <a:t>POSITIONNEMENT CFE-CGC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A639D831-9F2B-61E9-25B4-C4DF461F8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601427"/>
              </p:ext>
            </p:extLst>
          </p:nvPr>
        </p:nvGraphicFramePr>
        <p:xfrm>
          <a:off x="360627" y="1325199"/>
          <a:ext cx="8422746" cy="535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0970">
                  <a:extLst>
                    <a:ext uri="{9D8B030D-6E8A-4147-A177-3AD203B41FA5}">
                      <a16:colId xmlns:a16="http://schemas.microsoft.com/office/drawing/2014/main" val="762619101"/>
                    </a:ext>
                  </a:extLst>
                </a:gridCol>
                <a:gridCol w="4231776">
                  <a:extLst>
                    <a:ext uri="{9D8B030D-6E8A-4147-A177-3AD203B41FA5}">
                      <a16:colId xmlns:a16="http://schemas.microsoft.com/office/drawing/2014/main" val="2842635013"/>
                    </a:ext>
                  </a:extLst>
                </a:gridCol>
              </a:tblGrid>
              <a:tr h="664084">
                <a:tc gridSpan="2">
                  <a:txBody>
                    <a:bodyPr/>
                    <a:lstStyle/>
                    <a:p>
                      <a:r>
                        <a:rPr lang="fr-FR" dirty="0"/>
                        <a:t>3  Mieux reconnaitre l’origine professionnelle des pathologies en rapport avec le risque organisationnel du travail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817871"/>
                  </a:ext>
                </a:extLst>
              </a:tr>
              <a:tr h="3905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Contexte et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Position CFE-CGC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3873"/>
                  </a:ext>
                </a:extLst>
              </a:tr>
              <a:tr h="3905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Contexte: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Absence des pathologies découlant du risque organisationnel dans les tableaux des maladies professionnelles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800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Voie complémentaire de reconnaissance pour les pathologies non désignées dans les tableaux mais sous réserve qu’elles entrainent une IPP d’au moins 25%</a:t>
                      </a:r>
                    </a:p>
                    <a:p>
                      <a:endParaRPr lang="fr-FR" sz="1400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Problématique: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Comment mieux reconnaître l’origine professionnelle des pathologies en rapport avec le risque organisationnel du travail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Création d’un tableau de maladie professionnelle pour les pathologies en rapport avec le risque organisationnel du travail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b="1" dirty="0"/>
                        <a:t>A défaut : Abaissement du seuil d’IPP à 10% pour la voie complémentaire de reconnaissance</a:t>
                      </a:r>
                    </a:p>
                    <a:p>
                      <a:endParaRPr lang="fr-FR" b="1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99543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4BEC43-F9CC-A782-D0BA-E0402CB23D5D}"/>
              </a:ext>
            </a:extLst>
          </p:cNvPr>
          <p:cNvSpPr>
            <a:spLocks noGrp="1"/>
          </p:cNvSpPr>
          <p:nvPr>
            <p:ph type="ftr" sz="quarter" idx="9"/>
          </p:nvPr>
        </p:nvSpPr>
        <p:spPr/>
        <p:txBody>
          <a:bodyPr/>
          <a:lstStyle/>
          <a:p>
            <a:pPr lvl="0"/>
            <a:r>
              <a:rPr lang="fr-FR"/>
              <a:t>Mireille DISPOT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7B1C60-D0C0-6FD6-06AC-D9163E2D642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B71C707-2E40-4075-BDC6-8F451096C69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545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EE9E6CC482D5439CEA95960A7A4914" ma:contentTypeVersion="13" ma:contentTypeDescription="Crée un document." ma:contentTypeScope="" ma:versionID="348e2c3e8ccce5ee864300b00f9e3e8b">
  <xsd:schema xmlns:xsd="http://www.w3.org/2001/XMLSchema" xmlns:xs="http://www.w3.org/2001/XMLSchema" xmlns:p="http://schemas.microsoft.com/office/2006/metadata/properties" xmlns:ns3="63796bc6-747c-497f-817d-a9c3ce50d276" xmlns:ns4="d5e59eb3-8c77-47bf-83b9-5c797caed0a2" targetNamespace="http://schemas.microsoft.com/office/2006/metadata/properties" ma:root="true" ma:fieldsID="4920621fc8509bc6fe66f9aac4aca65a" ns3:_="" ns4:_="">
    <xsd:import namespace="63796bc6-747c-497f-817d-a9c3ce50d276"/>
    <xsd:import namespace="d5e59eb3-8c77-47bf-83b9-5c797caed0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796bc6-747c-497f-817d-a9c3ce50d2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59eb3-8c77-47bf-83b9-5c797caed0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8660FE-6B19-4BFA-A074-60A687D799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DAD6F6-C719-4906-A800-DF798E2EAF5C}">
  <ds:schemaRefs>
    <ds:schemaRef ds:uri="63796bc6-747c-497f-817d-a9c3ce50d276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d5e59eb3-8c77-47bf-83b9-5c797caed0a2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4B545EB-7845-4107-B72E-5BEF03CF8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796bc6-747c-497f-817d-a9c3ce50d276"/>
    <ds:schemaRef ds:uri="d5e59eb3-8c77-47bf-83b9-5c797caed0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1232</Words>
  <Application>Microsoft Office PowerPoint</Application>
  <PresentationFormat>Affichage à l'écran (4:3)</PresentationFormat>
  <Paragraphs>245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</vt:lpstr>
      <vt:lpstr>Wingdings</vt:lpstr>
      <vt:lpstr>Thème Office</vt:lpstr>
      <vt:lpstr>Négociation AT/MP Premiers éléments de positionnement CFE-CGC</vt:lpstr>
      <vt:lpstr>AGENDA PARITAIRE AUTONOME PROPOSE PAR LE MEDEF</vt:lpstr>
      <vt:lpstr>                    LA SPIRALE CONTEXTUELLE</vt:lpstr>
      <vt:lpstr>     Convergences de points de vue entre    partenaires sociaux sur le sujet AT/MP </vt:lpstr>
      <vt:lpstr>I METHODOLOGIE DE LA NEGOCIATION            Application de l’ANI sur le paritarisme du 23 02 2022 </vt:lpstr>
      <vt:lpstr>AGENDA</vt:lpstr>
      <vt:lpstr>II POSITIONNEMENT CFE-CGC</vt:lpstr>
      <vt:lpstr>II POSITIONNEMENT CFE-CGC</vt:lpstr>
      <vt:lpstr> II POSITIONNEMENT CFE-CGC</vt:lpstr>
      <vt:lpstr> II POSITIONNEMENT CFE-CGC</vt:lpstr>
      <vt:lpstr> II POSITIONNEMENT CFE-CGC</vt:lpstr>
      <vt:lpstr> II POSITIONNEMENT CFE-CGC</vt:lpstr>
      <vt:lpstr> II POSITIONNEMENT CFE-CGC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Lea DURY</dc:creator>
  <cp:lastModifiedBy>jacqueline janvier</cp:lastModifiedBy>
  <cp:revision>141</cp:revision>
  <cp:lastPrinted>2022-06-17T07:04:12Z</cp:lastPrinted>
  <dcterms:created xsi:type="dcterms:W3CDTF">2018-01-18T11:11:46Z</dcterms:created>
  <dcterms:modified xsi:type="dcterms:W3CDTF">2022-11-25T18:10:05Z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0x0101007AEE9E6CC482D5439CEA95960A7A4914</vt:lpwstr>
  </property>
</Properties>
</file>